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399" r:id="rId3"/>
    <p:sldId id="384" r:id="rId4"/>
    <p:sldId id="400" r:id="rId5"/>
    <p:sldId id="397" r:id="rId6"/>
    <p:sldId id="385" r:id="rId7"/>
    <p:sldId id="390" r:id="rId8"/>
  </p:sldIdLst>
  <p:sldSz cx="9144000" cy="6858000" type="screen4x3"/>
  <p:notesSz cx="6761163" cy="9942513"/>
  <p:defaultTextStyle>
    <a:defPPr>
      <a:defRPr lang="uk-UA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ІПАТЕНКО Олена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5072"/>
    <a:srgbClr val="6FCB6F"/>
    <a:srgbClr val="FFFF66"/>
    <a:srgbClr val="286E28"/>
    <a:srgbClr val="FEFEFE"/>
    <a:srgbClr val="0D893C"/>
    <a:srgbClr val="E6F2E6"/>
    <a:srgbClr val="EBE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364" autoAdjust="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2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9999270-2091-4A62-85A4-CB85AC859806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BE0B8-DFFD-4E98-B081-6593967AF23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0BC1821-F3A6-4E7E-9D4F-1EC51BCE2F34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E2A1ADA-8F0E-4DA2-B323-94054D7EDA0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122D3-CACF-4845-B419-7F9A0C7A8E3D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4208C-5D54-48F0-BDB4-EA5090B1985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74927-49E9-4868-8043-AAD1B012BD63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2ABB0-18D8-4776-8869-F3E56929D57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906D-5A2D-47F2-B6F9-373E7F028D5F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E280B-7295-4B9E-B4D5-60F18D74667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84145-E1AD-4D9D-885F-67E7C9C7F074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11636-1BA6-470D-B859-0EEA844A6A3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2524D-F7B5-4338-9716-C8288EC336A3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819EC-8755-4DB0-B248-F143B5590BE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E3721-97A1-4F82-9D6D-DDC690F6CFFC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BBA84-89D5-4325-A5AE-4646AFA0D40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1BF79-FC6F-449B-8816-5BD3686A657E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09BAE-20CC-4D9C-9832-8D52E690E30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90A9-5DE1-4B04-A3F1-AA18C48D6D6A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BB458-AAF6-4376-89DA-BCE7F6EB75C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78CA-9785-4E3F-BDBF-E8D516D59045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B6ACC-665E-429B-8EB3-E476E050198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BC338-0ED6-4C12-A73B-81042E941D71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63A7-7B5A-476D-8922-F33C37290AB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1A07-73B4-45CA-9AA0-C882F977CA96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C41C0-843A-4C92-A4D9-56CEE055379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7CBF4E-CE95-4885-BF4C-FFBE1F502547}" type="datetimeFigureOut">
              <a:rPr lang="uk-UA"/>
              <a:pPr>
                <a:defRPr/>
              </a:pPr>
              <a:t>07.02.2023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0A3D9C-BF2C-4FE8-9E5A-C16D34EC7F8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6784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Групувати 1"/>
          <p:cNvGrpSpPr>
            <a:grpSpLocks/>
          </p:cNvGrpSpPr>
          <p:nvPr/>
        </p:nvGrpSpPr>
        <p:grpSpPr bwMode="auto">
          <a:xfrm>
            <a:off x="0" y="2579687"/>
            <a:ext cx="9144000" cy="1436688"/>
            <a:chOff x="0" y="2579961"/>
            <a:chExt cx="9144000" cy="1436834"/>
          </a:xfrm>
        </p:grpSpPr>
        <p:sp>
          <p:nvSpPr>
            <p:cNvPr id="3" name="Прямокутник 2"/>
            <p:cNvSpPr/>
            <p:nvPr/>
          </p:nvSpPr>
          <p:spPr>
            <a:xfrm>
              <a:off x="0" y="2595839"/>
              <a:ext cx="9112250" cy="140349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239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4" name="Прямокутник 3"/>
            <p:cNvSpPr/>
            <p:nvPr/>
          </p:nvSpPr>
          <p:spPr>
            <a:xfrm>
              <a:off x="2952750" y="2579962"/>
              <a:ext cx="203200" cy="1436833"/>
            </a:xfrm>
            <a:prstGeom prst="rect">
              <a:avLst/>
            </a:prstGeom>
            <a:solidFill>
              <a:srgbClr val="92D05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239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/>
            </a:p>
          </p:txBody>
        </p:sp>
        <p:sp>
          <p:nvSpPr>
            <p:cNvPr id="5" name="Прямокутник 4"/>
            <p:cNvSpPr/>
            <p:nvPr/>
          </p:nvSpPr>
          <p:spPr>
            <a:xfrm>
              <a:off x="3155950" y="2579961"/>
              <a:ext cx="5988050" cy="1436833"/>
            </a:xfrm>
            <a:prstGeom prst="rect">
              <a:avLst/>
            </a:prstGeom>
            <a:solidFill>
              <a:srgbClr val="286E28"/>
            </a:solidFill>
            <a:ln>
              <a:solidFill>
                <a:srgbClr val="286E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0074" rIns="0" bIns="40074" anchor="ctr"/>
            <a:lstStyle/>
            <a:p>
              <a:pPr algn="ctr">
                <a:spcAft>
                  <a:spcPts val="1050"/>
                </a:spcAft>
                <a:defRPr/>
              </a:pPr>
              <a:r>
                <a:rPr lang="uk-UA" sz="2400" b="1" dirty="0" smtClean="0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МЕДІАГІГІЄНА У  ВОЄННИЙ ЧАС: ПРОТИДІЯ ДЕЗІНФОРМАЦІЇ</a:t>
              </a:r>
              <a:endParaRPr lang="uk-UA" sz="2400" b="1" dirty="0">
                <a:solidFill>
                  <a:srgbClr val="FFFFFF"/>
                </a:solidFill>
                <a:latin typeface="Tahoma" pitchFamily="34" charset="0"/>
                <a:cs typeface="Tahoma" pitchFamily="34" charset="0"/>
              </a:endParaRPr>
            </a:p>
          </p:txBody>
        </p:sp>
        <p:pic>
          <p:nvPicPr>
            <p:cNvPr id="15367" name="Рисунок 6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00677" y="2579962"/>
              <a:ext cx="1963347" cy="143683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4941888" y="4567238"/>
            <a:ext cx="4202112" cy="192759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r>
              <a:rPr lang="uk-UA" sz="2000" b="1" dirty="0">
                <a:latin typeface="Tahoma" pitchFamily="34" charset="0"/>
                <a:cs typeface="Tahoma" pitchFamily="34" charset="0"/>
              </a:rPr>
              <a:t>Олена Іпатенко,</a:t>
            </a:r>
          </a:p>
          <a:p>
            <a:r>
              <a:rPr lang="uk-UA" sz="2000" dirty="0">
                <a:latin typeface="Tahoma" pitchFamily="34" charset="0"/>
                <a:cs typeface="Tahoma" pitchFamily="34" charset="0"/>
              </a:rPr>
              <a:t>з</a:t>
            </a:r>
            <a:r>
              <a:rPr lang="uk-UA" sz="2000" dirty="0" smtClean="0">
                <a:latin typeface="Tahoma" pitchFamily="34" charset="0"/>
                <a:cs typeface="Tahoma" pitchFamily="34" charset="0"/>
              </a:rPr>
              <a:t>аступниця директора Регіонального центру </a:t>
            </a:r>
            <a:r>
              <a:rPr lang="uk-UA" sz="2000" dirty="0">
                <a:latin typeface="Tahoma" pitchFamily="34" charset="0"/>
                <a:cs typeface="Tahoma" pitchFamily="34" charset="0"/>
              </a:rPr>
              <a:t>з надання</a:t>
            </a:r>
          </a:p>
          <a:p>
            <a:r>
              <a:rPr lang="uk-UA" sz="2000" dirty="0"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2000" dirty="0">
                <a:latin typeface="Tahoma" pitchFamily="34" charset="0"/>
                <a:cs typeface="Tahoma" pitchFamily="34" charset="0"/>
              </a:rPr>
            </a:br>
            <a:r>
              <a:rPr lang="uk-UA" sz="2000" dirty="0"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r>
              <a:rPr lang="uk-UA" sz="2000" dirty="0"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497" y="1418413"/>
            <a:ext cx="7762999" cy="507656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>
              <a:defRPr/>
            </a:pPr>
            <a:endParaRPr lang="uk-UA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39952" y="1601492"/>
            <a:ext cx="3816423" cy="14674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ДЕНЬ БЕЗПЕЧНОГО</a:t>
            </a:r>
            <a:r>
              <a:rPr lang="en-C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ІНТЕРНЕТУ</a:t>
            </a:r>
            <a:endParaRPr lang="ru-RU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14099" y="3312377"/>
            <a:ext cx="7115793" cy="14772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відзначається кожного року у вівторок другого тижня лютого, а започаткований у 2004 році за ініціативою європейських некомерційних організацій </a:t>
            </a:r>
            <a:r>
              <a:rPr lang="ru-RU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SchoolNet</a:t>
            </a:r>
            <a:r>
              <a:rPr lang="uk-UA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Insafe</a:t>
            </a:r>
            <a:r>
              <a:rPr lang="uk-UA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 метою привернення уваги до безпеки в мережі Інтернет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19933" y="4962185"/>
            <a:ext cx="7223109" cy="1059104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2023 </a:t>
            </a:r>
            <a:r>
              <a:rPr lang="uk-UA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році День безпечного інтернету відзначається </a:t>
            </a:r>
            <a:r>
              <a:rPr lang="uk-UA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07 </a:t>
            </a:r>
            <a:r>
              <a:rPr lang="uk-UA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лютого під гаслом «Разом для найкращого Інтернету» (англ. «</a:t>
            </a:r>
            <a:r>
              <a:rPr lang="ru-RU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Together for a better internet</a:t>
            </a:r>
            <a:r>
              <a:rPr lang="uk-UA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»)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40" r="10054"/>
          <a:stretch/>
        </p:blipFill>
        <p:spPr>
          <a:xfrm>
            <a:off x="1263097" y="1631661"/>
            <a:ext cx="2304256" cy="1467468"/>
          </a:xfrm>
          <a:prstGeom prst="rect">
            <a:avLst/>
          </a:prstGeom>
          <a:ln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96272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268760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878" y="1496799"/>
            <a:ext cx="7419382" cy="76773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МЕДІАГІГІЄНА (ІНФОРМАЦІЙНА ГІГІЄНА</a:t>
            </a:r>
            <a:r>
              <a:rPr lang="uk-UA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8" name="Стрелка вправо 7"/>
          <p:cNvSpPr/>
          <p:nvPr/>
        </p:nvSpPr>
        <p:spPr>
          <a:xfrm rot="5400000">
            <a:off x="2083143" y="2327370"/>
            <a:ext cx="350126" cy="412975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D893C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99592" y="4269159"/>
            <a:ext cx="7448668" cy="1608113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r>
              <a:rPr lang="uk-UA" sz="2400" b="1" dirty="0" err="1" smtClean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</a:t>
            </a:r>
            <a:r>
              <a:rPr lang="ru-RU" sz="2400" b="1" dirty="0" smtClean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імізація </a:t>
            </a:r>
            <a:r>
              <a:rPr lang="ru-RU" sz="24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негативного впливу потоків інформації на </a:t>
            </a:r>
            <a:r>
              <a:rPr lang="ru-RU" sz="24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психічне</a:t>
            </a:r>
            <a:r>
              <a:rPr lang="ru-RU" sz="24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sz="24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фізичне</a:t>
            </a:r>
            <a:r>
              <a:rPr lang="ru-RU" sz="24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здоров'я</a:t>
            </a:r>
            <a:r>
              <a:rPr lang="ru-RU" sz="24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людини, а також </a:t>
            </a:r>
            <a:r>
              <a:rPr lang="ru-RU" sz="24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соціальне</a:t>
            </a:r>
            <a:r>
              <a:rPr lang="ru-RU" sz="24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благополуччя</a:t>
            </a:r>
            <a:r>
              <a:rPr lang="ru-RU" sz="24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суспільства</a:t>
            </a:r>
            <a:endParaRPr lang="uk-UA" sz="2400" b="1" dirty="0" smtClean="0">
              <a:solidFill>
                <a:schemeClr val="bg1">
                  <a:lumMod val="8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282614" y="2834621"/>
            <a:ext cx="1944216" cy="72345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n w="0"/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мета</a:t>
            </a:r>
            <a:endParaRPr lang="ru-RU" sz="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2078742" y="3768988"/>
            <a:ext cx="365900" cy="40600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D893C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413" y="2393912"/>
            <a:ext cx="2620561" cy="17335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400" y="2426866"/>
            <a:ext cx="1933691" cy="170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3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6334" y="1343586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83901" y="1577305"/>
            <a:ext cx="3305961" cy="1011720"/>
          </a:xfrm>
          <a:prstGeom prst="roundRect">
            <a:avLst/>
          </a:prstGeom>
          <a:solidFill>
            <a:srgbClr val="C0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ДЕЗІНФОРМАЦІЯ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4368" y="3296457"/>
            <a:ext cx="7673984" cy="1964099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спосіб психологічного впливу, який </a:t>
            </a:r>
            <a:r>
              <a:rPr lang="ru-RU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полягає в </a:t>
            </a:r>
            <a:r>
              <a:rPr lang="ru-RU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поширенні такої інформації (перекрученої/не повної/свідомо неправдивої), </a:t>
            </a:r>
            <a:r>
              <a:rPr lang="ru-RU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яка </a:t>
            </a:r>
            <a:r>
              <a:rPr lang="ru-RU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подається як достовірна та вводить споживача такої інформації в </a:t>
            </a:r>
            <a:r>
              <a:rPr lang="ru-RU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оману стосовно справжнього стану справ, </a:t>
            </a:r>
            <a:r>
              <a:rPr lang="ru-RU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створює викривлену</a:t>
            </a:r>
            <a:r>
              <a:rPr lang="ru-RU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реальність. Дезінформація здійснюється задля досягнення певної мети: пропагандистської, військової, комерційної тощо. 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5400000">
            <a:off x="2353348" y="2539624"/>
            <a:ext cx="419400" cy="694036"/>
          </a:xfrm>
          <a:prstGeom prst="rightArrow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D893C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3450" y="1534456"/>
            <a:ext cx="4066384" cy="1561886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15" name="Скругленный прямоугольник 14"/>
          <p:cNvSpPr/>
          <p:nvPr/>
        </p:nvSpPr>
        <p:spPr>
          <a:xfrm>
            <a:off x="924368" y="5375131"/>
            <a:ext cx="7673984" cy="796818"/>
          </a:xfrm>
          <a:prstGeom prst="round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 </a:t>
            </a:r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ВОЄННИЙ ЧАС ДЕЗ</a:t>
            </a:r>
            <a:r>
              <a:rPr lang="uk-UA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ІНФОРМАЦІЯ Є СПОСОБОМ ІНФОРМАЦІЙНОЇ ВІЙНИ</a:t>
            </a:r>
            <a:endParaRPr lang="ru-RU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9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92858" y="1207714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49461" y="1556792"/>
            <a:ext cx="3761490" cy="172819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ДОТРИМАННЯ ІНФОРМАЦІЙНОЇ ГІГІЄНИ/ПРОТИДІЯ ДЕЗІНФОРМАЦІЇ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237862" y="4797152"/>
            <a:ext cx="6882899" cy="12973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УБЕЗПЕЧЕННЯ СЕБЕ (СВОГО ПСИХІЧНОГО ТА ФІЗИЧНОГО ЗДОРОВ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Я)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Равно 10"/>
          <p:cNvSpPr/>
          <p:nvPr/>
        </p:nvSpPr>
        <p:spPr>
          <a:xfrm>
            <a:off x="1062661" y="3573015"/>
            <a:ext cx="3312368" cy="936104"/>
          </a:xfrm>
          <a:prstGeom prst="mathEqual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684" y="1449418"/>
            <a:ext cx="3069807" cy="2627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95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60038" y="1291075"/>
            <a:ext cx="7989452" cy="5331240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6" y="1445805"/>
            <a:ext cx="7128792" cy="640214"/>
          </a:xfrm>
          <a:prstGeom prst="roundRect">
            <a:avLst>
              <a:gd name="adj" fmla="val 22683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ПРОТИДІЯТИ ДЕЗІНФОРМАЦІЇ В ІНТЕРНЕТІ?</a:t>
            </a:r>
            <a:endParaRPr lang="ru-RU" sz="2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66901" y="2332197"/>
            <a:ext cx="3807857" cy="53397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ВИРІЗНЯЙТЕ ІНФОВКДИ ТА НЕ </a:t>
            </a:r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ПОШИРЮЙТЕ </a:t>
            </a:r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ЇХ ДАЛІ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872328" y="2348130"/>
            <a:ext cx="3747505" cy="533979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АНАЛІЗУЙТЕ СПОЖИТУ ІНФОРМАЦІЮ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41939" y="3074196"/>
            <a:ext cx="3742817" cy="53281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УНИКАЙТЕ МОВИ ВОРОЖНЕЧІ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6651" y="4815809"/>
            <a:ext cx="3794965" cy="145825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ДОВІРЯЙТЕ ІНФОРМАЦІЇ З СУМНІВНИХ ДЖЕРЕЛ (</a:t>
            </a:r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ДОВІРЯТИ </a:t>
            </a:r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СЛІД ОФІЦІЙНИМ РЕСУРСАМ), </a:t>
            </a:r>
            <a:r>
              <a:rPr lang="uk-UA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ПІДПИСУЙТЕСЯ НА СУМНІВНІ СТОРІНКИ В СОЦМЕРЕЖАХ/ГРУПИ/ТГ КАНАЛИ</a:t>
            </a:r>
            <a:endParaRPr lang="ru-RU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872329" y="5525943"/>
            <a:ext cx="3685846" cy="794944"/>
          </a:xfrm>
          <a:prstGeom prst="roundRect">
            <a:avLst/>
          </a:prstGeom>
          <a:solidFill>
            <a:srgbClr val="6FCB6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КОРИСТУЙТЕСЯ ПОШУКОВОЮ СИСТЕМОЮ В БРАУЗЕРІ У РЕЖИМІ ІНКОГНІТО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69215" y="3066549"/>
            <a:ext cx="3805544" cy="74015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ВІДДІЛЯЙТЕ ЕМОЦІЇ ВІД ФАКТІВ (СПОСІБ ПОДАЧІ ІНФОРМАЦІЇ ВІД САМОЇ НОВИНИ)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841939" y="4499160"/>
            <a:ext cx="3748420" cy="892963"/>
          </a:xfrm>
          <a:prstGeom prst="roundRect">
            <a:avLst/>
          </a:prstGeom>
          <a:solidFill>
            <a:srgbClr val="A0507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ВИКОРИСТОВУЙТЕ ІНТЕРНЕТ ЯК ЄДИНЕ ДЖЕРЕЛО ОТРИМАННЯ ІНФОРМАЦІЇ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841939" y="3770284"/>
            <a:ext cx="3742817" cy="59482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ПЕРЕВІРЯЙТЕ ІНФОРМАЦІЮ ЗА КІЛЬКОМА ДЖЕРЕЛАМИ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96651" y="4034279"/>
            <a:ext cx="3794965" cy="59235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ДОТРИМУЙТЕСЯ ЕЛЕМЕНТАРНИХ ПРАВИЛ ЦИФРОВОЇ БЕЗПЕКИ</a:t>
            </a:r>
            <a:endParaRPr lang="ru-RU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6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 bwMode="auto">
          <a:xfrm>
            <a:off x="6804025" y="239713"/>
            <a:ext cx="226853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 anchor="ctr"/>
          <a:lstStyle/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Регіональний центр з надання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безоплатної вторинної</a:t>
            </a:r>
            <a:b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правової допомоги </a:t>
            </a:r>
          </a:p>
          <a:p>
            <a:pPr defTabSz="914400">
              <a:lnSpc>
                <a:spcPct val="80000"/>
              </a:lnSpc>
            </a:pPr>
            <a:r>
              <a:rPr lang="uk-UA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 Херсонській області</a:t>
            </a:r>
          </a:p>
        </p:txBody>
      </p:sp>
      <p:pic>
        <p:nvPicPr>
          <p:cNvPr id="23557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700" y="260350"/>
            <a:ext cx="100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uk-UA" sz="3200" b="1" dirty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418413"/>
            <a:ext cx="7762999" cy="507656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 smtClean="0"/>
          </a:p>
          <a:p>
            <a:pPr algn="ctr">
              <a:defRPr/>
            </a:pPr>
            <a:endParaRPr lang="uk-UA" sz="2400" dirty="0" smtClean="0"/>
          </a:p>
          <a:p>
            <a:pPr algn="ctr">
              <a:defRPr/>
            </a:pPr>
            <a:endParaRPr lang="uk-UA" sz="2400" dirty="0"/>
          </a:p>
          <a:p>
            <a:pPr algn="ctr">
              <a:defRPr/>
            </a:pPr>
            <a:endParaRPr lang="uk-UA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484" y="1628800"/>
            <a:ext cx="6819029" cy="4608512"/>
          </a:xfrm>
          <a:prstGeom prst="rect">
            <a:avLst/>
          </a:prstGeom>
          <a:ln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15068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5494</TotalTime>
  <Words>299</Words>
  <Application>Microsoft Office PowerPoint</Application>
  <PresentationFormat>Экран (4:3)</PresentationFormat>
  <Paragraphs>169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MaTeMat1K</dc:creator>
  <cp:lastModifiedBy>Asus</cp:lastModifiedBy>
  <cp:revision>1052</cp:revision>
  <cp:lastPrinted>2016-06-08T13:41:31Z</cp:lastPrinted>
  <dcterms:created xsi:type="dcterms:W3CDTF">2010-02-23T11:30:32Z</dcterms:created>
  <dcterms:modified xsi:type="dcterms:W3CDTF">2023-02-07T10:48:31Z</dcterms:modified>
</cp:coreProperties>
</file>