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1" r:id="rId2"/>
    <p:sldId id="380" r:id="rId3"/>
    <p:sldId id="399" r:id="rId4"/>
    <p:sldId id="384" r:id="rId5"/>
    <p:sldId id="397" r:id="rId6"/>
    <p:sldId id="398" r:id="rId7"/>
    <p:sldId id="385" r:id="rId8"/>
    <p:sldId id="386" r:id="rId9"/>
    <p:sldId id="390" r:id="rId10"/>
  </p:sldIdLst>
  <p:sldSz cx="9144000" cy="6858000" type="screen4x3"/>
  <p:notesSz cx="6761163" cy="9942513"/>
  <p:defaultTextStyle>
    <a:defPPr>
      <a:defRPr lang="uk-UA"/>
    </a:defPPr>
    <a:lvl1pPr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ІПАТЕНКО Олена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286E28"/>
    <a:srgbClr val="FEFEFE"/>
    <a:srgbClr val="0D893C"/>
    <a:srgbClr val="E6F2E6"/>
    <a:srgbClr val="6FCB6F"/>
    <a:srgbClr val="EBE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Помірний стиль 2 –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364" autoAdjust="0"/>
  </p:normalViewPr>
  <p:slideViewPr>
    <p:cSldViewPr>
      <p:cViewPr varScale="1">
        <p:scale>
          <a:sx n="74" d="100"/>
          <a:sy n="74" d="100"/>
        </p:scale>
        <p:origin x="1266" y="54"/>
      </p:cViewPr>
      <p:guideLst>
        <p:guide orient="horz" pos="22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9999270-2091-4A62-85A4-CB85AC859806}" type="datetimeFigureOut">
              <a:rPr lang="uk-UA"/>
              <a:pPr>
                <a:defRPr/>
              </a:pPr>
              <a:t>07.12.2022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80BE0B8-DFFD-4E98-B081-6593967AF23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0BC1821-F3A6-4E7E-9D4F-1EC51BCE2F34}" type="datetimeFigureOut">
              <a:rPr lang="uk-UA"/>
              <a:pPr>
                <a:defRPr/>
              </a:pPr>
              <a:t>07.12.2022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893763" y="746125"/>
            <a:ext cx="4973637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noProof="0" smtClean="0"/>
              <a:t>Зразок тексту</a:t>
            </a:r>
          </a:p>
          <a:p>
            <a:pPr lvl="1"/>
            <a:r>
              <a:rPr lang="uk-UA" noProof="0" smtClean="0"/>
              <a:t>Другий рівень</a:t>
            </a:r>
          </a:p>
          <a:p>
            <a:pPr lvl="2"/>
            <a:r>
              <a:rPr lang="uk-UA" noProof="0" smtClean="0"/>
              <a:t>Третій рівень</a:t>
            </a:r>
          </a:p>
          <a:p>
            <a:pPr lvl="3"/>
            <a:r>
              <a:rPr lang="uk-UA" noProof="0" smtClean="0"/>
              <a:t>Четвертий рівень</a:t>
            </a:r>
          </a:p>
          <a:p>
            <a:pPr lvl="4"/>
            <a:r>
              <a:rPr lang="uk-UA" noProof="0" smtClean="0"/>
              <a:t>П'ятий рівень</a:t>
            </a:r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E2A1ADA-8F0E-4DA2-B323-94054D7EDA0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96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16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35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54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122D3-CACF-4845-B419-7F9A0C7A8E3D}" type="datetimeFigureOut">
              <a:rPr lang="uk-UA"/>
              <a:pPr>
                <a:defRPr/>
              </a:pPr>
              <a:t>07.12.2022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4208C-5D54-48F0-BDB4-EA5090B1985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74927-49E9-4868-8043-AAD1B012BD63}" type="datetimeFigureOut">
              <a:rPr lang="uk-UA"/>
              <a:pPr>
                <a:defRPr/>
              </a:pPr>
              <a:t>07.12.2022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2ABB0-18D8-4776-8869-F3E56929D57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0906D-5A2D-47F2-B6F9-373E7F028D5F}" type="datetimeFigureOut">
              <a:rPr lang="uk-UA"/>
              <a:pPr>
                <a:defRPr/>
              </a:pPr>
              <a:t>07.12.2022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E280B-7295-4B9E-B4D5-60F18D74667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84145-E1AD-4D9D-885F-67E7C9C7F074}" type="datetimeFigureOut">
              <a:rPr lang="uk-UA"/>
              <a:pPr>
                <a:defRPr/>
              </a:pPr>
              <a:t>07.12.2022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11636-1BA6-470D-B859-0EEA844A6A3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2524D-F7B5-4338-9716-C8288EC336A3}" type="datetimeFigureOut">
              <a:rPr lang="uk-UA"/>
              <a:pPr>
                <a:defRPr/>
              </a:pPr>
              <a:t>07.12.2022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819EC-8755-4DB0-B248-F143B5590BE8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E3721-97A1-4F82-9D6D-DDC690F6CFFC}" type="datetimeFigureOut">
              <a:rPr lang="uk-UA"/>
              <a:pPr>
                <a:defRPr/>
              </a:pPr>
              <a:t>07.12.2022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BBA84-89D5-4325-A5AE-4646AFA0D40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1BF79-FC6F-449B-8816-5BD3686A657E}" type="datetimeFigureOut">
              <a:rPr lang="uk-UA"/>
              <a:pPr>
                <a:defRPr/>
              </a:pPr>
              <a:t>07.12.2022</a:t>
            </a:fld>
            <a:endParaRPr lang="uk-UA"/>
          </a:p>
        </p:txBody>
      </p:sp>
      <p:sp>
        <p:nvSpPr>
          <p:cNvPr id="8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09BAE-20CC-4D9C-9832-8D52E690E30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90A9-5DE1-4B04-A3F1-AA18C48D6D6A}" type="datetimeFigureOut">
              <a:rPr lang="uk-UA"/>
              <a:pPr>
                <a:defRPr/>
              </a:pPr>
              <a:t>07.12.2022</a:t>
            </a:fld>
            <a:endParaRPr lang="uk-UA"/>
          </a:p>
        </p:txBody>
      </p:sp>
      <p:sp>
        <p:nvSpPr>
          <p:cNvPr id="4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BB458-AAF6-4376-89DA-BCE7F6EB75C3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878CA-9785-4E3F-BDBF-E8D516D59045}" type="datetimeFigureOut">
              <a:rPr lang="uk-UA"/>
              <a:pPr>
                <a:defRPr/>
              </a:pPr>
              <a:t>07.12.2022</a:t>
            </a:fld>
            <a:endParaRPr lang="uk-UA"/>
          </a:p>
        </p:txBody>
      </p:sp>
      <p:sp>
        <p:nvSpPr>
          <p:cNvPr id="3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B6ACC-665E-429B-8EB3-E476E050198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BC338-0ED6-4C12-A73B-81042E941D71}" type="datetimeFigureOut">
              <a:rPr lang="uk-UA"/>
              <a:pPr>
                <a:defRPr/>
              </a:pPr>
              <a:t>07.12.2022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E63A7-7B5A-476D-8922-F33C37290AB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51A07-73B4-45CA-9AA0-C882F977CA96}" type="datetimeFigureOut">
              <a:rPr lang="uk-UA"/>
              <a:pPr>
                <a:defRPr/>
              </a:pPr>
              <a:t>07.12.2022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C41C0-843A-4C92-A4D9-56CEE055379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</a:p>
        </p:txBody>
      </p:sp>
      <p:sp>
        <p:nvSpPr>
          <p:cNvPr id="1027" name="Місце для тексту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 defTabSz="914239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47CBF4E-CE95-4885-BF4C-FFBE1F502547}" type="datetimeFigureOut">
              <a:rPr lang="uk-UA"/>
              <a:pPr>
                <a:defRPr/>
              </a:pPr>
              <a:t>07.12.2022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ctr" defTabSz="914239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r" defTabSz="914239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00A3D9C-BF2C-4FE8-9E5A-C16D34EC7F83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6784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Групувати 1"/>
          <p:cNvGrpSpPr>
            <a:grpSpLocks/>
          </p:cNvGrpSpPr>
          <p:nvPr/>
        </p:nvGrpSpPr>
        <p:grpSpPr bwMode="auto">
          <a:xfrm>
            <a:off x="0" y="2579687"/>
            <a:ext cx="9144000" cy="1436688"/>
            <a:chOff x="0" y="2579961"/>
            <a:chExt cx="9144000" cy="1436834"/>
          </a:xfrm>
        </p:grpSpPr>
        <p:sp>
          <p:nvSpPr>
            <p:cNvPr id="3" name="Прямокутник 2"/>
            <p:cNvSpPr/>
            <p:nvPr/>
          </p:nvSpPr>
          <p:spPr>
            <a:xfrm>
              <a:off x="0" y="2595839"/>
              <a:ext cx="9112250" cy="1403493"/>
            </a:xfrm>
            <a:prstGeom prst="rect">
              <a:avLst/>
            </a:prstGeom>
            <a:solidFill>
              <a:srgbClr val="FEFEF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239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  <p:sp>
          <p:nvSpPr>
            <p:cNvPr id="4" name="Прямокутник 3"/>
            <p:cNvSpPr/>
            <p:nvPr/>
          </p:nvSpPr>
          <p:spPr>
            <a:xfrm>
              <a:off x="2952750" y="2579962"/>
              <a:ext cx="203200" cy="1436833"/>
            </a:xfrm>
            <a:prstGeom prst="rect">
              <a:avLst/>
            </a:prstGeom>
            <a:solidFill>
              <a:srgbClr val="92D050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239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  <p:sp>
          <p:nvSpPr>
            <p:cNvPr id="5" name="Прямокутник 4"/>
            <p:cNvSpPr/>
            <p:nvPr/>
          </p:nvSpPr>
          <p:spPr>
            <a:xfrm>
              <a:off x="3155950" y="2579961"/>
              <a:ext cx="5988050" cy="1436833"/>
            </a:xfrm>
            <a:prstGeom prst="rect">
              <a:avLst/>
            </a:prstGeom>
            <a:solidFill>
              <a:srgbClr val="286E28"/>
            </a:solidFill>
            <a:ln>
              <a:solidFill>
                <a:srgbClr val="286E2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40074" rIns="0" bIns="40074" anchor="ctr"/>
            <a:lstStyle/>
            <a:p>
              <a:pPr algn="ctr">
                <a:spcAft>
                  <a:spcPts val="1050"/>
                </a:spcAft>
                <a:defRPr/>
              </a:pPr>
              <a:r>
                <a:rPr lang="uk-UA" sz="3200" b="1" dirty="0" smtClean="0">
                  <a:solidFill>
                    <a:srgbClr val="FFFFFF"/>
                  </a:solidFill>
                  <a:latin typeface="Tahoma" pitchFamily="34" charset="0"/>
                  <a:cs typeface="Tahoma" pitchFamily="34" charset="0"/>
                </a:rPr>
                <a:t>ПРАВА ЛЮДИНИ В УМОВАХ ВОЄННОГО ЧАСУ</a:t>
              </a:r>
              <a:endParaRPr lang="uk-UA" sz="3200" b="1" dirty="0">
                <a:solidFill>
                  <a:srgbClr val="FFFFFF"/>
                </a:solidFill>
                <a:latin typeface="Tahoma" pitchFamily="34" charset="0"/>
                <a:cs typeface="Tahoma" pitchFamily="34" charset="0"/>
              </a:endParaRPr>
            </a:p>
          </p:txBody>
        </p:sp>
        <p:pic>
          <p:nvPicPr>
            <p:cNvPr id="15367" name="Рисунок 6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000677" y="2579962"/>
              <a:ext cx="1963347" cy="143683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15363" name="TextBox 5"/>
          <p:cNvSpPr txBox="1">
            <a:spLocks noChangeArrowheads="1"/>
          </p:cNvSpPr>
          <p:nvPr/>
        </p:nvSpPr>
        <p:spPr bwMode="auto">
          <a:xfrm>
            <a:off x="4941888" y="4567238"/>
            <a:ext cx="4202112" cy="192759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80147" tIns="40074" rIns="80147" bIns="40074">
            <a:spAutoFit/>
          </a:bodyPr>
          <a:lstStyle/>
          <a:p>
            <a:r>
              <a:rPr lang="uk-UA" sz="2000" b="1" dirty="0">
                <a:latin typeface="Tahoma" pitchFamily="34" charset="0"/>
                <a:cs typeface="Tahoma" pitchFamily="34" charset="0"/>
              </a:rPr>
              <a:t>Олена Іпатенко,</a:t>
            </a:r>
          </a:p>
          <a:p>
            <a:r>
              <a:rPr lang="uk-UA" sz="2000" dirty="0">
                <a:latin typeface="Tahoma" pitchFamily="34" charset="0"/>
                <a:cs typeface="Tahoma" pitchFamily="34" charset="0"/>
              </a:rPr>
              <a:t>з</a:t>
            </a:r>
            <a:r>
              <a:rPr lang="uk-UA" sz="2000" dirty="0" smtClean="0">
                <a:latin typeface="Tahoma" pitchFamily="34" charset="0"/>
                <a:cs typeface="Tahoma" pitchFamily="34" charset="0"/>
              </a:rPr>
              <a:t>аступниця директора Регіонального центру </a:t>
            </a:r>
            <a:r>
              <a:rPr lang="uk-UA" sz="2000" dirty="0">
                <a:latin typeface="Tahoma" pitchFamily="34" charset="0"/>
                <a:cs typeface="Tahoma" pitchFamily="34" charset="0"/>
              </a:rPr>
              <a:t>з надання</a:t>
            </a:r>
          </a:p>
          <a:p>
            <a:r>
              <a:rPr lang="uk-UA" sz="2000" dirty="0">
                <a:latin typeface="Tahoma" pitchFamily="34" charset="0"/>
                <a:cs typeface="Tahoma" pitchFamily="34" charset="0"/>
              </a:rPr>
              <a:t>безоплатної вторинної</a:t>
            </a:r>
            <a:br>
              <a:rPr lang="uk-UA" sz="2000" dirty="0">
                <a:latin typeface="Tahoma" pitchFamily="34" charset="0"/>
                <a:cs typeface="Tahoma" pitchFamily="34" charset="0"/>
              </a:rPr>
            </a:br>
            <a:r>
              <a:rPr lang="uk-UA" sz="2000" dirty="0">
                <a:latin typeface="Tahoma" pitchFamily="34" charset="0"/>
                <a:cs typeface="Tahoma" pitchFamily="34" charset="0"/>
              </a:rPr>
              <a:t>правової допомоги </a:t>
            </a:r>
          </a:p>
          <a:p>
            <a:r>
              <a:rPr lang="uk-UA" sz="2000" dirty="0">
                <a:latin typeface="Tahoma" pitchFamily="34" charset="0"/>
                <a:cs typeface="Tahoma" pitchFamily="34" charset="0"/>
              </a:rPr>
              <a:t>у Херсонській області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240171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 bwMode="auto">
          <a:xfrm>
            <a:off x="6804025" y="239713"/>
            <a:ext cx="2268538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47" tIns="40074" rIns="80147" bIns="40074" anchor="ctr"/>
          <a:lstStyle/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Регіональний центр з надання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безоплатної вторинної</a:t>
            </a:r>
            <a:b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правової допомоги 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у Херсонській області</a:t>
            </a:r>
          </a:p>
        </p:txBody>
      </p:sp>
      <p:pic>
        <p:nvPicPr>
          <p:cNvPr id="23557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7700" y="260350"/>
            <a:ext cx="1004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кутник 3"/>
          <p:cNvSpPr/>
          <p:nvPr/>
        </p:nvSpPr>
        <p:spPr>
          <a:xfrm>
            <a:off x="179388" y="107950"/>
            <a:ext cx="215900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7450"/>
            <a:ext cx="8172909" cy="5538490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uk-UA" sz="3200" b="1" dirty="0">
              <a:ln>
                <a:solidFill>
                  <a:sysClr val="windowText" lastClr="000000"/>
                </a:solidFill>
              </a:ln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90500" y="1418413"/>
            <a:ext cx="7762999" cy="5076564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ru-RU" sz="2400" dirty="0" smtClean="0"/>
          </a:p>
          <a:p>
            <a:pPr algn="ctr">
              <a:defRPr/>
            </a:pPr>
            <a:endParaRPr lang="ru-RU" sz="2400" dirty="0"/>
          </a:p>
          <a:p>
            <a:pPr algn="ctr">
              <a:defRPr/>
            </a:pPr>
            <a:endParaRPr lang="ru-RU" sz="2400" dirty="0" smtClean="0"/>
          </a:p>
          <a:p>
            <a:pPr algn="ctr">
              <a:defRPr/>
            </a:pPr>
            <a:endParaRPr lang="ru-RU" sz="2400" dirty="0"/>
          </a:p>
          <a:p>
            <a:pPr algn="ctr">
              <a:defRPr/>
            </a:pPr>
            <a:endParaRPr lang="ru-RU" sz="2400" dirty="0" smtClean="0"/>
          </a:p>
          <a:p>
            <a:pPr>
              <a:defRPr/>
            </a:pPr>
            <a:endParaRPr lang="uk-UA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ru-RU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94545" y="1790815"/>
            <a:ext cx="3577454" cy="142216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ПРАВА ЛЮДИНИ</a:t>
            </a:r>
            <a:endParaRPr lang="ru-RU" sz="4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14102" y="4129037"/>
            <a:ext cx="7115793" cy="197096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286E2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комплекс</a:t>
            </a:r>
            <a:r>
              <a:rPr lang="ru-RU" sz="2400" b="1" dirty="0">
                <a:solidFill>
                  <a:srgbClr val="286E2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свобод і юридичних можливостей, обумовлених існуванням людини в суспільстві</a:t>
            </a:r>
          </a:p>
          <a:p>
            <a:pPr algn="ctr"/>
            <a:endParaRPr lang="ru-RU" b="1" dirty="0">
              <a:solidFill>
                <a:srgbClr val="286E2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044" y="1890837"/>
            <a:ext cx="3234295" cy="1784510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</p:pic>
      <p:sp>
        <p:nvSpPr>
          <p:cNvPr id="9" name="Стрелка вниз 8"/>
          <p:cNvSpPr/>
          <p:nvPr/>
        </p:nvSpPr>
        <p:spPr>
          <a:xfrm>
            <a:off x="2207208" y="3358780"/>
            <a:ext cx="1152128" cy="633133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3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240171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 bwMode="auto">
          <a:xfrm>
            <a:off x="6804025" y="239713"/>
            <a:ext cx="2268538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47" tIns="40074" rIns="80147" bIns="40074" anchor="ctr"/>
          <a:lstStyle/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Регіональний центр з надання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безоплатної вторинної</a:t>
            </a:r>
            <a:b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правової допомоги 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у Херсонській області</a:t>
            </a:r>
          </a:p>
        </p:txBody>
      </p:sp>
      <p:pic>
        <p:nvPicPr>
          <p:cNvPr id="23557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7700" y="260350"/>
            <a:ext cx="1004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кутник 3"/>
          <p:cNvSpPr/>
          <p:nvPr/>
        </p:nvSpPr>
        <p:spPr>
          <a:xfrm>
            <a:off x="179388" y="107950"/>
            <a:ext cx="215900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7450"/>
            <a:ext cx="8172909" cy="5538490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uk-UA" sz="3200" b="1" dirty="0">
              <a:ln>
                <a:solidFill>
                  <a:sysClr val="windowText" lastClr="000000"/>
                </a:solidFill>
              </a:ln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90497" y="1418413"/>
            <a:ext cx="7762999" cy="5076564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ru-RU" sz="2400" dirty="0" smtClean="0"/>
          </a:p>
          <a:p>
            <a:pPr algn="ctr">
              <a:defRPr/>
            </a:pPr>
            <a:endParaRPr lang="ru-RU" sz="2400" dirty="0"/>
          </a:p>
          <a:p>
            <a:pPr algn="ctr">
              <a:defRPr/>
            </a:pPr>
            <a:endParaRPr lang="ru-RU" sz="2400" dirty="0" smtClean="0"/>
          </a:p>
          <a:p>
            <a:pPr algn="ctr">
              <a:defRPr/>
            </a:pPr>
            <a:endParaRPr lang="ru-RU" sz="2400" dirty="0"/>
          </a:p>
          <a:p>
            <a:pPr algn="ctr">
              <a:defRPr/>
            </a:pPr>
            <a:endParaRPr lang="ru-RU" sz="2400" dirty="0" smtClean="0"/>
          </a:p>
          <a:p>
            <a:pPr>
              <a:defRPr/>
            </a:pPr>
            <a:endParaRPr lang="uk-UA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ru-RU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45935" y="1749692"/>
            <a:ext cx="3540028" cy="163879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rgbClr val="286E2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КОНСТИТУЦІЯ УКРАЇНИ</a:t>
            </a:r>
            <a:endParaRPr lang="ru-RU" sz="3200" b="1" dirty="0">
              <a:solidFill>
                <a:srgbClr val="286E2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14099" y="3796368"/>
            <a:ext cx="7115793" cy="147724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Стаття 3. 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Людина,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її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життя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і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здоров'я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честь і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гідність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недоторканність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і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безпека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визнаються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Україні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найвищою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соціальною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цінністю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Права і свободи людини та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їх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гарантії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визначають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зміст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і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спрямованість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діяльності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держави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Держава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відповідає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перед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людиною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за свою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діяльність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Утвердження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і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забезпечення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прав і свобод людини є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головним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обов'язком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держави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014101" y="5427973"/>
            <a:ext cx="7115793" cy="70879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Стаття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21.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Усі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люди є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вільні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і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рівні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у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своїй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гідності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та правах. Права і свободи людини є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невідчужуваними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та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непорушними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686192"/>
            <a:ext cx="2390775" cy="1918089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962728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240171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 bwMode="auto">
          <a:xfrm>
            <a:off x="6804025" y="239713"/>
            <a:ext cx="2268538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47" tIns="40074" rIns="80147" bIns="40074" anchor="ctr"/>
          <a:lstStyle/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Регіональний центр з надання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безоплатної вторинної</a:t>
            </a:r>
            <a:b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правової допомоги 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у Херсонській області</a:t>
            </a:r>
          </a:p>
        </p:txBody>
      </p:sp>
      <p:pic>
        <p:nvPicPr>
          <p:cNvPr id="23557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7700" y="260350"/>
            <a:ext cx="1004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кутник 3"/>
          <p:cNvSpPr/>
          <p:nvPr/>
        </p:nvSpPr>
        <p:spPr>
          <a:xfrm>
            <a:off x="179388" y="107950"/>
            <a:ext cx="215900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7450"/>
            <a:ext cx="8172909" cy="5538490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uk-UA" sz="3200" b="1" dirty="0">
              <a:ln>
                <a:solidFill>
                  <a:sysClr val="windowText" lastClr="000000"/>
                </a:solidFill>
              </a:ln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90500" y="1268760"/>
            <a:ext cx="7985956" cy="5226217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ru-RU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67053" y="1732073"/>
            <a:ext cx="1971951" cy="119351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286E2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ВОЄННИЙ </a:t>
            </a:r>
          </a:p>
          <a:p>
            <a:pPr algn="ctr"/>
            <a:r>
              <a:rPr lang="uk-UA" sz="2400" b="1" dirty="0" smtClean="0">
                <a:solidFill>
                  <a:srgbClr val="286E2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СТАН</a:t>
            </a:r>
            <a:endParaRPr lang="ru-RU" sz="2400" b="1" dirty="0">
              <a:solidFill>
                <a:srgbClr val="286E2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679728" y="1412776"/>
            <a:ext cx="4852712" cy="489654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особливий правовий режим,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що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вводиться в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Україні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або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в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окремих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її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місцевостях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у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разі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збройної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агресії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чи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загрози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нападу,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небезпеки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державній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незалежності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України,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її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територіальній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цілісності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та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передбачає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надання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відповідним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органам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державної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влади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,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військовому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командуванню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,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військовим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адміністраціям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та органам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місцевого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самоврядування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повноважень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,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необхідних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для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відвернення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загрози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,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відсічі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збройної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агресії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та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забезпечення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національної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безпеки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,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усунення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загрози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небезпеки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державній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незалежності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України,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її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територіальній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цілісності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, а також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тимчасове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,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зумовлене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загрозою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,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обмеження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конституційних прав і свобод людини і громадянина та прав і законних інтересів юридичних осіб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із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зазначенням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строку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дії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цих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smtClean="0">
                <a:solidFill>
                  <a:srgbClr val="286E28"/>
                </a:solidFill>
                <a:latin typeface="Arial Black" panose="020B0A04020102020204" pitchFamily="34" charset="0"/>
              </a:rPr>
              <a:t>обмежень</a:t>
            </a:r>
            <a:endParaRPr lang="ru-RU" sz="1400" b="1" dirty="0">
              <a:solidFill>
                <a:srgbClr val="286E2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3002632" y="2014884"/>
            <a:ext cx="618672" cy="694036"/>
          </a:xfrm>
          <a:prstGeom prst="rightArrow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D893C"/>
              </a:solidFill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53" y="3388903"/>
            <a:ext cx="2557203" cy="1952402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583733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240171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 bwMode="auto">
          <a:xfrm>
            <a:off x="6804025" y="239713"/>
            <a:ext cx="2268538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47" tIns="40074" rIns="80147" bIns="40074" anchor="ctr"/>
          <a:lstStyle/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Регіональний центр з надання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безоплатної вторинної</a:t>
            </a:r>
            <a:b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правової допомоги 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у Херсонській області</a:t>
            </a:r>
          </a:p>
        </p:txBody>
      </p:sp>
      <p:pic>
        <p:nvPicPr>
          <p:cNvPr id="23557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7700" y="260350"/>
            <a:ext cx="1004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кутник 3"/>
          <p:cNvSpPr/>
          <p:nvPr/>
        </p:nvSpPr>
        <p:spPr>
          <a:xfrm>
            <a:off x="179388" y="107950"/>
            <a:ext cx="215900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7450"/>
            <a:ext cx="8172909" cy="5538490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uk-UA" sz="3200" b="1" dirty="0">
              <a:ln>
                <a:solidFill>
                  <a:sysClr val="windowText" lastClr="000000"/>
                </a:solidFill>
              </a:ln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90500" y="1268760"/>
            <a:ext cx="7985956" cy="5226217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ru-RU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67744" y="1462877"/>
            <a:ext cx="4680520" cy="53598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286E2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ВОЄННИЙ СТАН</a:t>
            </a:r>
            <a:endParaRPr lang="ru-RU" sz="2800" b="1" dirty="0">
              <a:solidFill>
                <a:srgbClr val="286E2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399801" y="2318861"/>
            <a:ext cx="4187786" cy="46094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286E2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ПРАВОВА ОСНОВА </a:t>
            </a:r>
            <a:endParaRPr lang="ru-RU" sz="2000" b="1" dirty="0">
              <a:solidFill>
                <a:srgbClr val="286E2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399801" y="3013802"/>
            <a:ext cx="4181764" cy="5508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Конституція </a:t>
            </a:r>
            <a:r>
              <a:rPr lang="uk-UA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</a:t>
            </a:r>
            <a:r>
              <a:rPr lang="uk-UA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країни 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384947" y="3742888"/>
            <a:ext cx="4211316" cy="80624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Закон України «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 правовий режим воєнного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стану</a:t>
            </a:r>
            <a:r>
              <a:rPr lang="uk-UA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 від 12.05.2015 №</a:t>
            </a:r>
            <a:r>
              <a:rPr lang="en-CA" b="1" dirty="0" smtClean="0"/>
              <a:t> </a:t>
            </a:r>
            <a:r>
              <a:rPr lang="en-CA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389-VIII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376562" y="4749014"/>
            <a:ext cx="6882899" cy="163231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Указ Президента України «Про введення воєнного стану в Україні» від 24.02.2022 64/2022, затверджений Законом</a:t>
            </a:r>
            <a:r>
              <a:rPr lang="en-CA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№ 2102-IX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від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24.02.2022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uk-UA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(у редакції Указу Президента України від 07.11.2022 №757/2022, з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атвердженого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Законом № 2738-IX від 16.11.2022</a:t>
            </a:r>
            <a:r>
              <a:rPr lang="uk-UA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831943" y="3086751"/>
            <a:ext cx="427689" cy="435501"/>
          </a:xfrm>
          <a:prstGeom prst="right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880404" y="3929603"/>
            <a:ext cx="379228" cy="435501"/>
          </a:xfrm>
          <a:prstGeom prst="right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880404" y="5347419"/>
            <a:ext cx="379228" cy="435501"/>
          </a:xfrm>
          <a:prstGeom prst="right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430" y="2356833"/>
            <a:ext cx="2523031" cy="2299137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735957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240171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 bwMode="auto">
          <a:xfrm>
            <a:off x="6804025" y="239713"/>
            <a:ext cx="2268538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47" tIns="40074" rIns="80147" bIns="40074" anchor="ctr"/>
          <a:lstStyle/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Регіональний центр з надання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безоплатної вторинної</a:t>
            </a:r>
            <a:b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правової допомоги 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у Херсонській області</a:t>
            </a:r>
          </a:p>
        </p:txBody>
      </p:sp>
      <p:pic>
        <p:nvPicPr>
          <p:cNvPr id="23557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7700" y="260350"/>
            <a:ext cx="1004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кутник 3"/>
          <p:cNvSpPr/>
          <p:nvPr/>
        </p:nvSpPr>
        <p:spPr>
          <a:xfrm>
            <a:off x="179388" y="107950"/>
            <a:ext cx="215900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7450"/>
            <a:ext cx="8172909" cy="5538490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uk-UA" sz="3200" b="1" dirty="0">
              <a:ln>
                <a:solidFill>
                  <a:sysClr val="windowText" lastClr="000000"/>
                </a:solidFill>
              </a:ln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86334" y="1209612"/>
            <a:ext cx="7985956" cy="5226217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ru-RU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79398" y="1402183"/>
            <a:ext cx="6999828" cy="9599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286E2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ОБМЕЖЕННЯ ПРАВ ЛЮДИНИ І ГРОМАДЯНИНА ПІД ЧАС ВОЄННОГО СТАНУ</a:t>
            </a:r>
            <a:endParaRPr lang="ru-RU" sz="2000" b="1" dirty="0">
              <a:solidFill>
                <a:srgbClr val="286E2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97179" y="3038851"/>
            <a:ext cx="2469491" cy="309634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ожуть обмежуватися конституційні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права і свободи людини і громадянина, передбачені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ст.ст.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30 - 34, 38, 39, 41 - 44,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53 </a:t>
            </a:r>
            <a:r>
              <a:rPr lang="uk-UA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Конституції </a:t>
            </a:r>
            <a:r>
              <a:rPr lang="uk-UA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</a:t>
            </a:r>
            <a:r>
              <a:rPr lang="uk-UA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країни 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577515" y="2977620"/>
            <a:ext cx="4959152" cy="321880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ожуть запроваджуватися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здійснюватися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межах тимчасових обмежень конституційних прав і свобод людини і громадянина, а також прав і законних інтересів юридичних осіб, передбачених указом Президента України про введення воєнного стану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заходи правового режиму воєнного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стану, передбачені ч.1 ст.8 ЗУ «Про правовий режим воєнного стану»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1735880" y="2484448"/>
            <a:ext cx="792088" cy="432049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5512099" y="2471484"/>
            <a:ext cx="792088" cy="432049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821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240171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 bwMode="auto">
          <a:xfrm>
            <a:off x="6804025" y="239713"/>
            <a:ext cx="2268538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47" tIns="40074" rIns="80147" bIns="40074" anchor="ctr"/>
          <a:lstStyle/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Регіональний центр з надання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безоплатної вторинної</a:t>
            </a:r>
            <a:b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правової допомоги 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у Херсонській області</a:t>
            </a:r>
          </a:p>
        </p:txBody>
      </p:sp>
      <p:pic>
        <p:nvPicPr>
          <p:cNvPr id="23557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7700" y="260350"/>
            <a:ext cx="1004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кутник 3"/>
          <p:cNvSpPr/>
          <p:nvPr/>
        </p:nvSpPr>
        <p:spPr>
          <a:xfrm>
            <a:off x="179388" y="107950"/>
            <a:ext cx="215900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7450"/>
            <a:ext cx="8172909" cy="5538490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uk-UA" sz="3200" b="1" dirty="0">
              <a:ln>
                <a:solidFill>
                  <a:sysClr val="windowText" lastClr="000000"/>
                </a:solidFill>
              </a:ln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60038" y="1291075"/>
            <a:ext cx="7989452" cy="5331240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ru-RU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15616" y="1445805"/>
            <a:ext cx="7128792" cy="640214"/>
          </a:xfrm>
          <a:prstGeom prst="roundRect">
            <a:avLst>
              <a:gd name="adj" fmla="val 22683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286E2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КОНСТИТУЦІЙНІ ПРАВА І СВОБОДИ, ЯКІ МОЖУТЬ ТИМЧАСОВО ОБМЕЖУВАТИСЯ</a:t>
            </a:r>
            <a:endParaRPr lang="ru-RU" sz="2000" b="1" dirty="0">
              <a:solidFill>
                <a:srgbClr val="286E2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85121" y="2255284"/>
            <a:ext cx="4006909" cy="53791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раво на недоторканність житла </a:t>
            </a:r>
          </a:p>
          <a:p>
            <a:pPr algn="ctr"/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(ст. 30)</a:t>
            </a:r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967252" y="2255284"/>
            <a:ext cx="1868817" cy="109823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невтручання в особисте і сімейне життя (ст.32) </a:t>
            </a:r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920955" y="2278106"/>
            <a:ext cx="1720260" cy="108216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раво на свободу пересування (ст.33)</a:t>
            </a:r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85121" y="4585119"/>
            <a:ext cx="3933157" cy="740151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збиратися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мирно, без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зброї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і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проводити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збори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мітинги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походи і </a:t>
            </a:r>
            <a:r>
              <a:rPr lang="ru-RU" sz="1400" b="1" dirty="0" err="1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демонстрації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(ст. 39)</a:t>
            </a:r>
            <a:endParaRPr lang="ru-RU" sz="14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93055" y="3907209"/>
            <a:ext cx="3925224" cy="486729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свободу думки і слова (ст. 34) </a:t>
            </a:r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954264" y="3552887"/>
            <a:ext cx="3686951" cy="144021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брати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участь в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управлінні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державними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справами, у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всеукраїнському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та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місцевих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референдумах,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вільно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обирати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і бути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обраними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до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органів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державної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влади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 ОМС (ст. 38)</a:t>
            </a:r>
            <a:endParaRPr lang="ru-RU" sz="14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53307" y="2985006"/>
            <a:ext cx="3964971" cy="74015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</a:t>
            </a:r>
            <a:r>
              <a:rPr lang="ru-RU" sz="1400" b="1" dirty="0" err="1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таємницю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листування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телефонних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розмов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телеграфної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та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іншої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кореспонденції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(ст.31)</a:t>
            </a:r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896688" y="5428895"/>
            <a:ext cx="1792408" cy="600261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раво власності (ст. 41)</a:t>
            </a:r>
            <a:endParaRPr lang="ru-RU" sz="14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956699" y="5153824"/>
            <a:ext cx="3655711" cy="471099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</a:t>
            </a:r>
            <a:r>
              <a:rPr lang="ru-RU" sz="1400" b="1" dirty="0" err="1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підприємницьку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діяльнісь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ru-RU" sz="1400" b="1" dirty="0" err="1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42)</a:t>
            </a:r>
            <a:endParaRPr lang="ru-RU" sz="14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772300" y="6029156"/>
            <a:ext cx="2045978" cy="429981"/>
          </a:xfrm>
          <a:prstGeom prst="roundRect">
            <a:avLst/>
          </a:prstGeom>
          <a:solidFill>
            <a:srgbClr val="FFFF66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освіту </a:t>
            </a:r>
          </a:p>
          <a:p>
            <a:pPr algn="ctr"/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(ст. 53)</a:t>
            </a:r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772300" y="5446715"/>
            <a:ext cx="2058782" cy="44677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раво на </a:t>
            </a:r>
            <a:r>
              <a:rPr lang="ru-RU" sz="1400" b="1" dirty="0" err="1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працю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(ст. 43)</a:t>
            </a:r>
            <a:endParaRPr lang="ru-RU" sz="14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988930" y="5751976"/>
            <a:ext cx="3255478" cy="59235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тих, </a:t>
            </a:r>
            <a:r>
              <a:rPr lang="ru-RU" sz="1400" b="1" dirty="0" err="1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хто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працює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на </a:t>
            </a:r>
            <a:r>
              <a:rPr lang="ru-RU" sz="1400" b="1" dirty="0" err="1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страйк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(ст. 44)</a:t>
            </a:r>
            <a:endParaRPr lang="ru-RU" sz="14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264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240171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 bwMode="auto">
          <a:xfrm>
            <a:off x="6804025" y="239713"/>
            <a:ext cx="2268538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47" tIns="40074" rIns="80147" bIns="40074" anchor="ctr"/>
          <a:lstStyle/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Регіональний центр з надання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безоплатної вторинної</a:t>
            </a:r>
            <a:b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правової допомоги 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у Херсонській області</a:t>
            </a:r>
          </a:p>
        </p:txBody>
      </p:sp>
      <p:pic>
        <p:nvPicPr>
          <p:cNvPr id="23557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7700" y="260350"/>
            <a:ext cx="1004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кутник 3"/>
          <p:cNvSpPr/>
          <p:nvPr/>
        </p:nvSpPr>
        <p:spPr>
          <a:xfrm>
            <a:off x="179388" y="107950"/>
            <a:ext cx="215900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74676" y="1187450"/>
            <a:ext cx="8322951" cy="5538490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uk-UA" sz="3200" b="1" dirty="0">
              <a:ln>
                <a:solidFill>
                  <a:sysClr val="windowText" lastClr="000000"/>
                </a:solidFill>
              </a:ln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65974" y="1340841"/>
            <a:ext cx="8140353" cy="5231707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ru-RU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01576" y="2591464"/>
            <a:ext cx="2982020" cy="153259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rgbClr val="286E2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МОЖУТЬ </a:t>
            </a:r>
            <a:r>
              <a:rPr lang="uk-UA" sz="1600" b="1" dirty="0" smtClean="0">
                <a:solidFill>
                  <a:srgbClr val="286E2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ОБМЕЖУВАТИСЯ </a:t>
            </a:r>
          </a:p>
          <a:p>
            <a:pPr algn="ctr"/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права і свободи, передбачені ст.ст. 24, 25, 27-29, 40, 47, 51, 52, 55-63 Конституції України 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36280" y="1572413"/>
            <a:ext cx="1988480" cy="878978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</a:t>
            </a:r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 може бути дискримінаційних обмежень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90003" y="4804619"/>
            <a:ext cx="3240360" cy="318709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відшкодування шкоди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99592" y="3615925"/>
            <a:ext cx="1985054" cy="508135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</a:t>
            </a:r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івність дітей у своїх правах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99592" y="2574458"/>
            <a:ext cx="2025652" cy="36004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раво на життя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899592" y="3088291"/>
            <a:ext cx="1985054" cy="34071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раво на житло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818607" y="1606242"/>
            <a:ext cx="2706515" cy="8499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шлюб і рівні права та </a:t>
            </a:r>
            <a:r>
              <a:rPr lang="uk-UA" sz="1400" b="1" dirty="0" err="1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обов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’</a:t>
            </a:r>
            <a:r>
              <a:rPr lang="uk-UA" sz="1400" b="1" dirty="0" err="1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язки</a:t>
            </a:r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шлюбі та сім</a:t>
            </a:r>
            <a:r>
              <a:rPr lang="en-C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’</a:t>
            </a:r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ї 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247716" y="1591821"/>
            <a:ext cx="2403919" cy="824989"/>
          </a:xfrm>
          <a:prstGeom prst="roundRect">
            <a:avLst/>
          </a:prstGeom>
          <a:solidFill>
            <a:schemeClr val="accent2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</a:t>
            </a:r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 можна позбавити громадянства і права змінити громадянство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899592" y="5225300"/>
            <a:ext cx="2650295" cy="129702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раво направляти індивідуальні або колективні письмові звернення або особисто звертатися до органів державної влади та ОМС 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899592" y="4245252"/>
            <a:ext cx="3240360" cy="457396"/>
          </a:xfrm>
          <a:prstGeom prst="roundRect">
            <a:avLst/>
          </a:prstGeom>
          <a:solidFill>
            <a:srgbClr val="92D05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раво знати свої права і </a:t>
            </a:r>
            <a:r>
              <a:rPr lang="uk-UA" sz="1400" b="1" dirty="0" err="1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обов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’</a:t>
            </a:r>
            <a:r>
              <a:rPr lang="uk-UA" sz="1400" b="1" dirty="0" err="1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язки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206695" y="4269249"/>
            <a:ext cx="1864040" cy="824989"/>
          </a:xfrm>
          <a:prstGeom prst="roundRect">
            <a:avLst/>
          </a:prstGeom>
          <a:solidFill>
            <a:srgbClr val="FFFF0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</a:t>
            </a:r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езповоротність зворотної сили закону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143124" y="5463494"/>
            <a:ext cx="2403919" cy="576914"/>
          </a:xfrm>
          <a:prstGeom prst="roundRect">
            <a:avLst/>
          </a:prstGeom>
          <a:solidFill>
            <a:srgbClr val="92D050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раво на професійну правничу допомогу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102130" y="3550113"/>
            <a:ext cx="2403919" cy="55586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резумпція невинуватості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097636" y="2620146"/>
            <a:ext cx="2403919" cy="824989"/>
          </a:xfrm>
          <a:prstGeom prst="roundRect">
            <a:avLst/>
          </a:prstGeom>
          <a:solidFill>
            <a:srgbClr val="00B0F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раво не виконувати явно злочинні розпорядження або накази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188312" y="4190222"/>
            <a:ext cx="2403919" cy="1176963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</a:t>
            </a:r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 притягуватися двічі до юридичної відповідальності за одне і те саме правопорушення 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6121203" y="6127016"/>
            <a:ext cx="2403919" cy="39531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раво на захист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625944" y="5244520"/>
            <a:ext cx="2403919" cy="127780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</a:t>
            </a:r>
            <a:r>
              <a:rPr lang="uk-UA" sz="1400" b="1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арантії дотримання стандартів мінімальної з/п, мінімальний час відпустки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632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240171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 bwMode="auto">
          <a:xfrm>
            <a:off x="6804025" y="239713"/>
            <a:ext cx="2268538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47" tIns="40074" rIns="80147" bIns="40074" anchor="ctr"/>
          <a:lstStyle/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Регіональний центр з надання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безоплатної вторинної</a:t>
            </a:r>
            <a:b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правової допомоги 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у Херсонській області</a:t>
            </a:r>
          </a:p>
        </p:txBody>
      </p:sp>
      <p:pic>
        <p:nvPicPr>
          <p:cNvPr id="23557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7700" y="260350"/>
            <a:ext cx="1004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кутник 3"/>
          <p:cNvSpPr/>
          <p:nvPr/>
        </p:nvSpPr>
        <p:spPr>
          <a:xfrm>
            <a:off x="179388" y="107950"/>
            <a:ext cx="215900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7450"/>
            <a:ext cx="8172909" cy="5538490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uk-UA" sz="3200" b="1" dirty="0">
              <a:ln>
                <a:solidFill>
                  <a:sysClr val="windowText" lastClr="000000"/>
                </a:solidFill>
              </a:ln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90500" y="1418413"/>
            <a:ext cx="7762999" cy="5076564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ru-RU" sz="2400" dirty="0" smtClean="0"/>
          </a:p>
          <a:p>
            <a:pPr algn="ctr">
              <a:defRPr/>
            </a:pPr>
            <a:endParaRPr lang="ru-RU" sz="2400" dirty="0"/>
          </a:p>
          <a:p>
            <a:pPr algn="ctr">
              <a:defRPr/>
            </a:pPr>
            <a:endParaRPr lang="ru-RU" sz="2400" dirty="0" smtClean="0"/>
          </a:p>
          <a:p>
            <a:pPr algn="ctr">
              <a:defRPr/>
            </a:pPr>
            <a:endParaRPr lang="ru-RU" sz="2400" dirty="0"/>
          </a:p>
          <a:p>
            <a:pPr algn="ctr">
              <a:defRPr/>
            </a:pPr>
            <a:endParaRPr lang="ru-RU" sz="2400" dirty="0" smtClean="0"/>
          </a:p>
          <a:p>
            <a:pPr algn="ctr">
              <a:defRPr/>
            </a:pPr>
            <a:endParaRPr lang="uk-UA" sz="2400" dirty="0" smtClean="0"/>
          </a:p>
          <a:p>
            <a:pPr algn="ctr">
              <a:defRPr/>
            </a:pPr>
            <a:endParaRPr lang="uk-UA" sz="2400" dirty="0"/>
          </a:p>
          <a:p>
            <a:pPr algn="ctr">
              <a:defRPr/>
            </a:pPr>
            <a:endParaRPr lang="uk-UA" sz="2400" dirty="0"/>
          </a:p>
          <a:p>
            <a:pPr algn="ctr">
              <a:defRPr/>
            </a:pPr>
            <a:endParaRPr lang="ru-RU" sz="2400" dirty="0"/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ru-RU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484" y="1628800"/>
            <a:ext cx="6819029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68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5278</TotalTime>
  <Words>682</Words>
  <Application>Microsoft Office PowerPoint</Application>
  <PresentationFormat>Экран (4:3)</PresentationFormat>
  <Paragraphs>245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Tahoma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MaTeMat1K</dc:creator>
  <cp:lastModifiedBy>Asus</cp:lastModifiedBy>
  <cp:revision>973</cp:revision>
  <cp:lastPrinted>2016-06-08T13:41:31Z</cp:lastPrinted>
  <dcterms:created xsi:type="dcterms:W3CDTF">2010-02-23T11:30:32Z</dcterms:created>
  <dcterms:modified xsi:type="dcterms:W3CDTF">2022-12-07T17:03:51Z</dcterms:modified>
</cp:coreProperties>
</file>