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5143500" cx="9144000"/>
  <p:notesSz cx="6858000" cy="9144000"/>
  <p:embeddedFontLst>
    <p:embeddedFont>
      <p:font typeface="Proxima Nova"/>
      <p:regular r:id="rId46"/>
      <p:bold r:id="rId47"/>
      <p:italic r:id="rId48"/>
      <p:boldItalic r:id="rId49"/>
    </p:embeddedFont>
    <p:embeddedFont>
      <p:font typeface="Roboto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ProximaNova-regular.fntdata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ProximaNova-italic.fntdata"/><Relationship Id="rId47" Type="http://schemas.openxmlformats.org/officeDocument/2006/relationships/font" Target="fonts/ProximaNova-bold.fntdata"/><Relationship Id="rId49" Type="http://schemas.openxmlformats.org/officeDocument/2006/relationships/font" Target="fonts/ProximaNova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-bold.fntdata"/><Relationship Id="rId50" Type="http://schemas.openxmlformats.org/officeDocument/2006/relationships/font" Target="fonts/Roboto-regular.fntdata"/><Relationship Id="rId53" Type="http://schemas.openxmlformats.org/officeDocument/2006/relationships/font" Target="fonts/Roboto-boldItalic.fntdata"/><Relationship Id="rId52" Type="http://schemas.openxmlformats.org/officeDocument/2006/relationships/font" Target="fonts/Robo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61151b425_1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61151b425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761151b425_1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61151b425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61151b4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761151b425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Сценарії обговорення - базові рекомендації.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Під час обговорення та роботи кожен чи кожна може адаптувати методику для своїх потреб і аудиторії</a:t>
            </a:r>
            <a:endParaRPr b="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А також розвивати її.</a:t>
            </a:r>
            <a:endParaRPr/>
          </a:p>
        </p:txBody>
      </p:sp>
      <p:sp>
        <p:nvSpPr>
          <p:cNvPr id="278" name="Google Shape;278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61151b425_1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761151b425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Сценарії обговорення - базові рекомендації.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Під час обговорення та роботи кожен чи кожна може адаптувати методику для своїх потреб і аудиторії</a:t>
            </a:r>
            <a:endParaRPr b="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А також розвивати її.</a:t>
            </a:r>
            <a:endParaRPr/>
          </a:p>
        </p:txBody>
      </p:sp>
      <p:sp>
        <p:nvSpPr>
          <p:cNvPr id="285" name="Google Shape;285;g761151b425_1_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Ті, хто приходить дивитися кіно, можуть почуватися в безпеці,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Вільно висловлювати свою думку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і, звісно, дізнаватися нове в дружній та невимушеній атмосфері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61151b425_1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761151b425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Ті, хто приходить дивитися кіно, можуть почуватися в безпеці,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Вільно висловлювати свою думку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і, звісно, дізнаватися нове в дружній та невимушеній атмосфері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761151b425_1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61151b425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761151b425_1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61151b425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761151b425_1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Модераторки кіноклубів отримують можливість навчатися та розвиватися під час семінарів, воркшопів та конференції, які регулярно проводяться командою проєкту. </a:t>
            </a:r>
            <a:endParaRPr/>
          </a:p>
        </p:txBody>
      </p:sp>
      <p:sp>
        <p:nvSpPr>
          <p:cNvPr id="330" name="Google Shape;330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761151b425_1_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761151b425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Модераторки кіноклубів отримують можливість навчатися та розвиватися під час семінарів, воркшопів та конференції, які регулярно проводяться командою проєкту. </a:t>
            </a:r>
            <a:endParaRPr/>
          </a:p>
        </p:txBody>
      </p:sp>
      <p:sp>
        <p:nvSpPr>
          <p:cNvPr id="337" name="Google Shape;337;g761151b425_1_7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761151b425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761151b425_1_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61151b425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761151b425_1_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cb24c09c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6cb24c09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приміщення, де люди можуть зібратися на показ, проста техніка: (ноутбук/комп’ютер + колонки; за наявності – проектор). 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Визначитися, хто буде модераторувати покази кіноклубу 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Подати заявку на створення кіноклубу онлайн – прямо на сайті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А ще після показу ми чекатимемо невеликий звіт про те, як усе пройшло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6cb24c09c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761151b425_1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761151b425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приміщення, де люди можуть зібратися на показ, проста техніка: (ноутбук/комп’ютер + колонки; за наявності – проектор). 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Визначитися, хто буде модераторувати покази кіноклубу 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Подати заявку на створення кіноклубу онлайн – прямо на сайті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/>
              <a:t>А ще після показу ми чекатимемо невеликий звіт про те, як усе пройшло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761151b425_1_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761151b425_1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761151b425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761151b425_1_1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сайт та фейсбук проєкту</a:t>
            </a:r>
            <a:endParaRPr/>
          </a:p>
        </p:txBody>
      </p:sp>
      <p:sp>
        <p:nvSpPr>
          <p:cNvPr id="383" name="Google Shape;38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6cb24c09ca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6cb24c09c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6cb24c09ca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761151b425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761151b425_1_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761151b425_1_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g761151b425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761151b425_1_1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61151b425_1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61151b425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761151b425_1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Кіноклубів Docudays UA сьогодні 252 по всій країні. У деяких великих містах працює по 5–6 кіноклубів, а в маленьких селах це, подекуди, єдина можливість відвідати культурно-освітній захід.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Кіноклубів Docudays UA сьогодні 252 по всій країні. У деяких великих містах працює по 5–6 кіноклубів, а в маленьких селах це, подекуди, єдина можливість відвідати культурно-освітній захід.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61151b425_1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61151b425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761151b425_1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3" name="Google Shape;123;p19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19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CC00">
            <a:alpha val="69803"/>
          </a:srgbClr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docuclub.docudays.ua" TargetMode="External"/><Relationship Id="rId4" Type="http://schemas.openxmlformats.org/officeDocument/2006/relationships/hyperlink" Target="http://www.docuclub.docudays.ua" TargetMode="External"/><Relationship Id="rId5" Type="http://schemas.openxmlformats.org/officeDocument/2006/relationships/hyperlink" Target="http://www.docuclub.docudays.ua" TargetMode="External"/><Relationship Id="rId6" Type="http://schemas.openxmlformats.org/officeDocument/2006/relationships/image" Target="../media/image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Klim\Desktop\РАБОЧИЕ МАТЕРИАЛЫ\kinoklub_851x315.jpg" id="163" name="Google Shape;16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879411"/>
            <a:ext cx="9143999" cy="3384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type="ctrTitle"/>
          </p:nvPr>
        </p:nvSpPr>
        <p:spPr>
          <a:xfrm>
            <a:off x="-4801" y="1744801"/>
            <a:ext cx="9153600" cy="16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roxima Nova"/>
              <a:buNone/>
            </a:pPr>
            <a:r>
              <a:rPr b="1" lang="ru-RU" sz="4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ЯК УСЕ ВІДБУВАЄТЬСЯ?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222" name="Google Shape;222;p34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idx="4294967295" type="subTitle"/>
          </p:nvPr>
        </p:nvSpPr>
        <p:spPr>
          <a:xfrm>
            <a:off x="1057275" y="2294550"/>
            <a:ext cx="7410300" cy="17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У кіноклубах </a:t>
            </a:r>
            <a:r>
              <a:rPr b="1" lang="ru-RU" sz="2000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DOCUDAYS UA</a:t>
            </a: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ми дивимося найкраще документальне кіно світового рівня та обговорюємо його.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t/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У фокусі – справжні історії людей, які дають можливість зрозуміти, що таке права та людська гідність. 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9" name="Google Shape;229;p35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>
            <p:ph idx="1" type="subTitle"/>
          </p:nvPr>
        </p:nvSpPr>
        <p:spPr>
          <a:xfrm>
            <a:off x="1371600" y="1869672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35" name="Google Shape;2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11484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396" y="0"/>
            <a:ext cx="770922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>
            <p:ph idx="1" type="subTitle"/>
          </p:nvPr>
        </p:nvSpPr>
        <p:spPr>
          <a:xfrm>
            <a:off x="1371600" y="1869672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46" name="Google Shape;24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4" y="289322"/>
            <a:ext cx="6847286" cy="4564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/>
          <p:nvPr>
            <p:ph idx="1" type="subTitle"/>
          </p:nvPr>
        </p:nvSpPr>
        <p:spPr>
          <a:xfrm>
            <a:off x="1371600" y="1869672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52" name="Google Shape;25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4" y="289322"/>
            <a:ext cx="6847286" cy="4564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32350"/>
            <a:ext cx="9144001" cy="12078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/>
          <p:nvPr>
            <p:ph idx="1" type="subTitle"/>
          </p:nvPr>
        </p:nvSpPr>
        <p:spPr>
          <a:xfrm>
            <a:off x="1371600" y="1869672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63" name="Google Shape;26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2" y="-476249"/>
            <a:ext cx="9144002" cy="609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/>
          <p:nvPr>
            <p:ph idx="1" type="subTitle"/>
          </p:nvPr>
        </p:nvSpPr>
        <p:spPr>
          <a:xfrm>
            <a:off x="1371600" y="1869672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69" name="Google Shape;26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2" y="-521024"/>
            <a:ext cx="9144002" cy="609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677800"/>
            <a:ext cx="9144001" cy="13718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/>
          <p:nvPr>
            <p:ph type="ctr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roxima Nova"/>
              <a:buNone/>
            </a:pPr>
            <a:r>
              <a:rPr b="1" lang="ru-RU" sz="4000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МЕРЕЖА КІНОКЛУБІВ </a:t>
            </a:r>
            <a:br>
              <a:rPr b="1" lang="ru-RU" sz="4000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ru-RU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DOCUDAYS UA</a:t>
            </a:r>
            <a:endParaRPr b="1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/>
          <p:nvPr>
            <p:ph type="ctrTitle"/>
          </p:nvPr>
        </p:nvSpPr>
        <p:spPr>
          <a:xfrm>
            <a:off x="0" y="1744950"/>
            <a:ext cx="9174600" cy="16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roxima Nova"/>
              <a:buNone/>
            </a:pPr>
            <a:r>
              <a:rPr b="1" lang="ru-RU" sz="4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МЕТОДОЛОГІЯ</a:t>
            </a:r>
            <a:endParaRPr b="1" sz="4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1" name="Google Shape;281;p44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 txBox="1"/>
          <p:nvPr>
            <p:ph idx="1" type="subTitle"/>
          </p:nvPr>
        </p:nvSpPr>
        <p:spPr>
          <a:xfrm>
            <a:off x="971600" y="1990451"/>
            <a:ext cx="7344900" cy="27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20"/>
              <a:buNone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Кожен фільм охоплює одну або декілька тем зі сфери прав людини;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20"/>
              <a:buNone/>
            </a:pPr>
            <a:r>
              <a:t/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20"/>
              <a:buNone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Під кожну стрічку експерт(к)и розробили сценарії обговорення;</a:t>
            </a:r>
            <a:endParaRPr sz="20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rgbClr val="595959"/>
              </a:buClr>
              <a:buSzPts val="1520"/>
              <a:buNone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rgbClr val="595959"/>
              </a:buClr>
              <a:buSzPts val="1520"/>
              <a:buNone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з історичними прикладами, спеціальними вправами та методами залучення аудиторії до діалогу. 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rgbClr val="888888"/>
              </a:buClr>
              <a:buSzPts val="1520"/>
              <a:buNone/>
            </a:pPr>
            <a:r>
              <a:t/>
            </a:r>
            <a:endParaRPr b="1" sz="152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rgbClr val="595959"/>
              </a:buClr>
              <a:buSzPts val="152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rgbClr val="595959"/>
              </a:buClr>
              <a:buSzPts val="1520"/>
              <a:buNone/>
            </a:pPr>
            <a:r>
              <a:rPr b="1" lang="ru-RU" sz="152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  <p:pic>
        <p:nvPicPr>
          <p:cNvPr id="288" name="Google Shape;288;p45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6"/>
          <p:cNvSpPr txBox="1"/>
          <p:nvPr>
            <p:ph type="ctrTitle"/>
          </p:nvPr>
        </p:nvSpPr>
        <p:spPr>
          <a:xfrm>
            <a:off x="-10500" y="1744951"/>
            <a:ext cx="9174600" cy="16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roxima Nova"/>
              <a:buNone/>
            </a:pPr>
            <a:r>
              <a:rPr b="1" lang="ru-RU" sz="4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ДЛЯ НАС ВАЖЛИВО</a:t>
            </a:r>
            <a:r>
              <a:rPr b="1" lang="ru-RU" sz="4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 sz="4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5" name="Google Shape;295;p46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7"/>
          <p:cNvSpPr txBox="1"/>
          <p:nvPr>
            <p:ph idx="1" type="subTitle"/>
          </p:nvPr>
        </p:nvSpPr>
        <p:spPr>
          <a:xfrm>
            <a:off x="971600" y="2365158"/>
            <a:ext cx="7416900" cy="17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●"/>
            </a:pPr>
            <a:r>
              <a:rPr b="1" lang="ru-RU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Ті, хто приходить дивитися кіно, можуть почуватися в безпеці;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●"/>
            </a:pPr>
            <a:r>
              <a:rPr b="1" lang="ru-RU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Вільно висловлювати свою думку; 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●"/>
            </a:pPr>
            <a:r>
              <a:rPr b="1" lang="ru-RU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Дізнаватися нове в дружній та невимушеній атмосфері.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2" name="Google Shape;302;p47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 txBox="1"/>
          <p:nvPr>
            <p:ph type="ctrTitle"/>
          </p:nvPr>
        </p:nvSpPr>
        <p:spPr>
          <a:xfrm>
            <a:off x="0" y="1744950"/>
            <a:ext cx="9144000" cy="16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roxima Nova"/>
              <a:buNone/>
            </a:pPr>
            <a:r>
              <a:rPr b="1" lang="ru-RU" sz="4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ЩО ОТРИМУЮТЬ КІНОКЛУБИ?</a:t>
            </a:r>
            <a:endParaRPr b="1" sz="4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8" name="Google Shape;308;p48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 txBox="1"/>
          <p:nvPr>
            <p:ph idx="1" type="subTitle"/>
          </p:nvPr>
        </p:nvSpPr>
        <p:spPr>
          <a:xfrm>
            <a:off x="935550" y="2149124"/>
            <a:ext cx="7272900" cy="20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6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13"/>
              <a:buFont typeface="Roboto"/>
              <a:buChar char="●"/>
            </a:pPr>
            <a:r>
              <a:rPr b="1" lang="ru-RU" sz="1812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Понад 60 кращих документальних фільмів зі всього світу в доступі для показу;</a:t>
            </a:r>
            <a:endParaRPr b="1" sz="1812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36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13"/>
              <a:buFont typeface="Roboto"/>
              <a:buChar char="●"/>
            </a:pPr>
            <a:r>
              <a:rPr b="1" lang="ru-RU" sz="1812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Серед них фільми українських режисерок і режисерів, стрічки-володарі кінопремій та переможці знакових фестивалей (Sundance FF, Sheffield Doc/Fest, Watch Docs);</a:t>
            </a:r>
            <a:endParaRPr b="1" sz="1812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369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13"/>
              <a:buFont typeface="Roboto"/>
              <a:buChar char="●"/>
            </a:pPr>
            <a:r>
              <a:rPr b="1" lang="ru-RU" sz="1812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Сценарії обговорення до кожного з фільмів: у друкованому та електронному вигляді.</a:t>
            </a:r>
            <a:endParaRPr b="1" sz="1812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id="314" name="Google Shape;314;p49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"/>
          <p:cNvSpPr txBox="1"/>
          <p:nvPr>
            <p:ph type="ctrTitle"/>
          </p:nvPr>
        </p:nvSpPr>
        <p:spPr>
          <a:xfrm>
            <a:off x="0" y="1744950"/>
            <a:ext cx="9144000" cy="16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roxima Nova"/>
              <a:buNone/>
            </a:pPr>
            <a:r>
              <a:rPr b="1" lang="ru-RU" sz="4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ЩО ОТРИМУЮТЬ </a:t>
            </a:r>
            <a:r>
              <a:rPr b="1" lang="ru-RU" sz="4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b="1" lang="ru-RU" sz="4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ru-RU" sz="4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МОДЕРАТОР(К)И?</a:t>
            </a:r>
            <a:endParaRPr b="1" sz="4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0" name="Google Shape;320;p50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 txBox="1"/>
          <p:nvPr>
            <p:ph idx="1" type="subTitle"/>
          </p:nvPr>
        </p:nvSpPr>
        <p:spPr>
          <a:xfrm>
            <a:off x="935550" y="2304475"/>
            <a:ext cx="7272900" cy="18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6719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Унікальні інструменти неформальної освіти;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6719" lvl="0" marL="45720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Можливість проводити культурні заходи;</a:t>
            </a:r>
            <a:endParaRPr sz="2000">
              <a:solidFill>
                <a:srgbClr val="666666"/>
              </a:solidFill>
            </a:endParaRPr>
          </a:p>
          <a:p>
            <a:pPr indent="-426719" lvl="0" marL="45720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Формувати аудиторію однодумців;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26719" lvl="0" marL="45720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Розширити коло знайомств, обміну досвідом і спілкування.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9720" lvl="0" marL="457200" rtl="0" algn="ct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Font typeface="Calibri"/>
              <a:buNone/>
            </a:pPr>
            <a:r>
              <a:t/>
            </a:r>
            <a:endParaRPr sz="20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None/>
            </a:pPr>
            <a:r>
              <a:t/>
            </a:r>
            <a:endParaRPr sz="2480">
              <a:solidFill>
                <a:srgbClr val="595959"/>
              </a:solidFill>
            </a:endParaRPr>
          </a:p>
          <a:p>
            <a:pPr indent="-299720" lvl="0" marL="457200" rtl="0" algn="ct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Font typeface="Calibri"/>
              <a:buNone/>
            </a:pPr>
            <a:r>
              <a:t/>
            </a:r>
            <a:endParaRPr sz="2480">
              <a:solidFill>
                <a:srgbClr val="595959"/>
              </a:solidFill>
            </a:endParaRPr>
          </a:p>
          <a:p>
            <a:pPr indent="-299720" lvl="0" marL="457200" rtl="0" algn="ct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Font typeface="Calibri"/>
              <a:buNone/>
            </a:pPr>
            <a:r>
              <a:t/>
            </a:r>
            <a:endParaRPr sz="248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None/>
            </a:pPr>
            <a:r>
              <a:t/>
            </a:r>
            <a:endParaRPr sz="248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None/>
            </a:pPr>
            <a:r>
              <a:t/>
            </a:r>
            <a:endParaRPr sz="2480">
              <a:solidFill>
                <a:srgbClr val="595959"/>
              </a:solidFill>
            </a:endParaRPr>
          </a:p>
        </p:txBody>
      </p:sp>
      <p:pic>
        <p:nvPicPr>
          <p:cNvPr id="326" name="Google Shape;326;p51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"/>
          <p:cNvSpPr txBox="1"/>
          <p:nvPr>
            <p:ph type="ctrTitle"/>
          </p:nvPr>
        </p:nvSpPr>
        <p:spPr>
          <a:xfrm>
            <a:off x="0" y="1744950"/>
            <a:ext cx="9144000" cy="16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roxima Nova"/>
              <a:buNone/>
            </a:pPr>
            <a:r>
              <a:rPr b="1" lang="ru-RU" sz="4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НАВЧАННЯ ТА РОЗВИТОК</a:t>
            </a:r>
            <a:endParaRPr b="1" sz="4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3" name="Google Shape;333;p52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 txBox="1"/>
          <p:nvPr>
            <p:ph idx="1" type="subTitle"/>
          </p:nvPr>
        </p:nvSpPr>
        <p:spPr>
          <a:xfrm>
            <a:off x="935550" y="2209225"/>
            <a:ext cx="7808400" cy="18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52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С</a:t>
            </a: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емінари та воркшопи;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52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Літні табори;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52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oboto"/>
              <a:buChar char="•"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Конкурси із цінними призами;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52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Щорічна всеукраїнська Конференція для модераторів/-ок у Києві під час фестивалю DOCUDAYS UA.</a:t>
            </a:r>
            <a:endParaRPr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0" marL="45720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</a:pPr>
            <a:r>
              <a:t/>
            </a:r>
            <a:endParaRPr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0" name="Google Shape;340;p53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15150"/>
            <a:ext cx="9143999" cy="16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>
            <p:ph idx="1" type="subTitle"/>
          </p:nvPr>
        </p:nvSpPr>
        <p:spPr>
          <a:xfrm>
            <a:off x="1080825" y="2209800"/>
            <a:ext cx="7374600" cy="20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b="1" lang="ru-RU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Мережа кіноклубів D</a:t>
            </a:r>
            <a:r>
              <a:rPr b="1" lang="ru-RU" sz="2400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OCUDAYS</a:t>
            </a:r>
            <a:r>
              <a:rPr b="1" lang="ru-RU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UA — інструмент неформальної освіти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b="1" lang="ru-RU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Мета проєкту — правопросвіта та доступ до якісного документального кіно. 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4"/>
          <p:cNvSpPr txBox="1"/>
          <p:nvPr>
            <p:ph idx="1" type="subTitle"/>
          </p:nvPr>
        </p:nvSpPr>
        <p:spPr>
          <a:xfrm>
            <a:off x="1371600" y="1869672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346" name="Google Shape;346;p54"/>
          <p:cNvPicPr preferRelativeResize="0"/>
          <p:nvPr/>
        </p:nvPicPr>
        <p:blipFill rotWithShape="1">
          <a:blip r:embed="rId3">
            <a:alphaModFix/>
          </a:blip>
          <a:srcRect b="0" l="9" r="9" t="0"/>
          <a:stretch/>
        </p:blipFill>
        <p:spPr>
          <a:xfrm>
            <a:off x="7152" y="-476249"/>
            <a:ext cx="9144003" cy="609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5"/>
          <p:cNvSpPr txBox="1"/>
          <p:nvPr>
            <p:ph idx="1" type="subTitle"/>
          </p:nvPr>
        </p:nvSpPr>
        <p:spPr>
          <a:xfrm>
            <a:off x="1371600" y="1869672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352" name="Google Shape;352;p55"/>
          <p:cNvPicPr preferRelativeResize="0"/>
          <p:nvPr/>
        </p:nvPicPr>
        <p:blipFill rotWithShape="1">
          <a:blip r:embed="rId3">
            <a:alphaModFix/>
          </a:blip>
          <a:srcRect b="0" l="9" r="9" t="0"/>
          <a:stretch/>
        </p:blipFill>
        <p:spPr>
          <a:xfrm>
            <a:off x="7152" y="-476249"/>
            <a:ext cx="9144003" cy="609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6"/>
          <p:cNvSpPr txBox="1"/>
          <p:nvPr>
            <p:ph type="ctrTitle"/>
          </p:nvPr>
        </p:nvSpPr>
        <p:spPr>
          <a:xfrm>
            <a:off x="-15300" y="1744801"/>
            <a:ext cx="9174600" cy="16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roxima Nova"/>
              <a:buNone/>
            </a:pPr>
            <a:r>
              <a:rPr b="1" lang="ru-RU" sz="4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ЩО ПОТРІБНО ДЛЯ </a:t>
            </a:r>
            <a:br>
              <a:rPr b="1" lang="ru-RU" sz="4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ru-RU" sz="4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СПІВПРАЦІ З НАМИ?</a:t>
            </a:r>
            <a:endParaRPr b="1" sz="4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9" name="Google Shape;359;p56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7"/>
          <p:cNvSpPr txBox="1"/>
          <p:nvPr>
            <p:ph idx="1" type="subTitle"/>
          </p:nvPr>
        </p:nvSpPr>
        <p:spPr>
          <a:xfrm>
            <a:off x="971600" y="2393651"/>
            <a:ext cx="7344900" cy="16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Приміщення, де люди можуть зібратися на показ;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0500" lvl="0" marL="190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Техніка для кінопоказу: ноутбук або комп’ютер, колонки; 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0500" lvl="0" marL="1905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Обрати людину, яка модеруватиме покази кіноклубу;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0500" lvl="0" marL="1905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Подати заявку на створення кіноклубу онлайн;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6" name="Google Shape;366;p57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8"/>
          <p:cNvSpPr txBox="1"/>
          <p:nvPr>
            <p:ph type="ctrTitle"/>
          </p:nvPr>
        </p:nvSpPr>
        <p:spPr>
          <a:xfrm>
            <a:off x="-15300" y="1744801"/>
            <a:ext cx="9174600" cy="16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roxima Nova"/>
              <a:buNone/>
            </a:pPr>
            <a:r>
              <a:rPr b="1" lang="ru-RU" sz="4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РОЗКАЖІТЬ ПРО УСПІХИ </a:t>
            </a:r>
            <a:endParaRPr b="1" sz="4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73" name="Google Shape;373;p58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9"/>
          <p:cNvSpPr txBox="1"/>
          <p:nvPr>
            <p:ph idx="1" type="subTitle"/>
          </p:nvPr>
        </p:nvSpPr>
        <p:spPr>
          <a:xfrm>
            <a:off x="971600" y="2431750"/>
            <a:ext cx="73449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Після показу ми чекатимемо невеликий звіт від кіноклубів про те, як усе пройшло;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0500" lvl="0" marL="1905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oboto"/>
              <a:buChar char="•"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Зрадіємо фотографіями з показу в соцмережах;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0500" lvl="0" marL="1905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Roboto"/>
              <a:buChar char="•"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Розповіді про дискусію та враження.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0" name="Google Shape;380;p59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0"/>
          <p:cNvSpPr txBox="1"/>
          <p:nvPr>
            <p:ph type="ctrTitle"/>
          </p:nvPr>
        </p:nvSpPr>
        <p:spPr>
          <a:xfrm>
            <a:off x="-50" y="1744950"/>
            <a:ext cx="9144000" cy="16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roxima Nova"/>
              <a:buNone/>
            </a:pPr>
            <a:r>
              <a:rPr b="1" lang="ru-RU" sz="4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ЯК НАС ЗНАЙТИ?</a:t>
            </a:r>
            <a:endParaRPr b="1" sz="4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6" name="Google Shape;386;p60"/>
          <p:cNvSpPr txBox="1"/>
          <p:nvPr/>
        </p:nvSpPr>
        <p:spPr>
          <a:xfrm>
            <a:off x="1367650" y="3074704"/>
            <a:ext cx="6408600" cy="13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cap="none" strike="noStrike">
                <a:solidFill>
                  <a:srgbClr val="666666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www</a:t>
            </a:r>
            <a:r>
              <a:rPr b="1" lang="ru-RU" sz="3600">
                <a:solidFill>
                  <a:srgbClr val="666666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.d</a:t>
            </a:r>
            <a:r>
              <a:rPr b="1" i="0" lang="ru-RU" sz="3600" cap="none" strike="noStrike">
                <a:solidFill>
                  <a:srgbClr val="666666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ocuclub.docudays.ua</a:t>
            </a:r>
            <a:endParaRPr b="1" sz="3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@cinemaclub.docudays</a:t>
            </a:r>
            <a:endParaRPr b="1" sz="3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7" name="Google Shape;387;p60"/>
          <p:cNvPicPr preferRelativeResize="0"/>
          <p:nvPr/>
        </p:nvPicPr>
        <p:blipFill rotWithShape="1">
          <a:blip r:embed="rId6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 txBox="1"/>
          <p:nvPr>
            <p:ph type="ctrTitle"/>
          </p:nvPr>
        </p:nvSpPr>
        <p:spPr>
          <a:xfrm>
            <a:off x="-15300" y="1744801"/>
            <a:ext cx="9174600" cy="16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roxima Nova"/>
              <a:buNone/>
            </a:pPr>
            <a:r>
              <a:rPr b="1" lang="ru-RU" sz="4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ДОЛУЧАЙТЕСЯ ДО МЕРЕЖІ!</a:t>
            </a:r>
            <a:r>
              <a:rPr b="1" lang="ru-RU" sz="4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 sz="4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94" name="Google Shape;394;p61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2"/>
          <p:cNvSpPr txBox="1"/>
          <p:nvPr>
            <p:ph idx="1" type="subTitle"/>
          </p:nvPr>
        </p:nvSpPr>
        <p:spPr>
          <a:xfrm>
            <a:off x="1371600" y="1869672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400" name="Google Shape;400;p62"/>
          <p:cNvPicPr preferRelativeResize="0"/>
          <p:nvPr/>
        </p:nvPicPr>
        <p:blipFill rotWithShape="1">
          <a:blip r:embed="rId3">
            <a:alphaModFix/>
          </a:blip>
          <a:srcRect b="59" l="0" r="0" t="59"/>
          <a:stretch/>
        </p:blipFill>
        <p:spPr>
          <a:xfrm>
            <a:off x="7152" y="-476249"/>
            <a:ext cx="9144003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3"/>
          <p:cNvSpPr txBox="1"/>
          <p:nvPr>
            <p:ph idx="1" type="subTitle"/>
          </p:nvPr>
        </p:nvSpPr>
        <p:spPr>
          <a:xfrm>
            <a:off x="899550" y="2222190"/>
            <a:ext cx="73449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1905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Знайдіть на нашому сайти кнопку “створити кіноклуб”;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0500" lvl="0" marL="1905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Подавайте онлайн-заявку на створення;</a:t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У разі додаткових питань — пишіть на цю скриньку коодинаторці проєкту: </a:t>
            </a:r>
            <a:r>
              <a:rPr b="1" lang="ru-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tetiana.kyluk@docudays.ua</a:t>
            </a:r>
            <a:endParaRPr b="1"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7" name="Google Shape;407;p63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ctrTitle"/>
          </p:nvPr>
        </p:nvSpPr>
        <p:spPr>
          <a:xfrm>
            <a:off x="0" y="1744950"/>
            <a:ext cx="9144000" cy="16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b="1" lang="ru-RU" sz="2800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ЗАВДЯКИ КІНОКЛУБАМ DOCUDAYS UA </a:t>
            </a:r>
            <a:br>
              <a:rPr b="1" lang="ru-RU" sz="2800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ru-RU" sz="2800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ГОВОРИТИ ПРО ПРАВА ЛЮДИНИ ЛЕГКО, </a:t>
            </a:r>
            <a:br>
              <a:rPr b="1" lang="ru-RU" sz="2800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ru-RU" sz="2800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ЦІКАВО Й ЗАХОПЛИВО</a:t>
            </a:r>
            <a:endParaRPr b="1" sz="2800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1515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idx="1" type="subTitle"/>
          </p:nvPr>
        </p:nvSpPr>
        <p:spPr>
          <a:xfrm>
            <a:off x="1038225" y="2362200"/>
            <a:ext cx="7200900" cy="16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b="1" lang="ru-RU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Плідний діалог відбувається завдяки кращим документальним фільмам, відіб</a:t>
            </a:r>
            <a:r>
              <a:rPr b="1" lang="ru-RU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р</a:t>
            </a:r>
            <a:r>
              <a:rPr b="1" lang="ru-RU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аним зі всього світу, а також унікальним освітнім методикам, розробленим експерт(к)ами правозахисту.</a:t>
            </a:r>
            <a:endParaRPr/>
          </a:p>
        </p:txBody>
      </p:sp>
      <p:pic>
        <p:nvPicPr>
          <p:cNvPr id="189" name="Google Shape;189;p29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1515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ctr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</a:pPr>
            <a:r>
              <a:rPr b="1" lang="ru-RU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МЕРЕЖА ОХОПЛЮЄ </a:t>
            </a:r>
            <a:br>
              <a:rPr b="1" lang="ru-RU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ru-RU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ВСЮ КРАЇНУ</a:t>
            </a:r>
            <a:endParaRPr b="1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6" name="Google Shape;196;p30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7625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/>
          <p:nvPr/>
        </p:nvSpPr>
        <p:spPr>
          <a:xfrm>
            <a:off x="1248000" y="1804346"/>
            <a:ext cx="66480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252</a:t>
            </a:r>
            <a:r>
              <a:rPr b="1" i="0" lang="ru-RU" sz="4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кіноклубів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у 24 областях України	</a:t>
            </a:r>
            <a:endParaRPr b="1" i="0" sz="4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ctrTitle"/>
          </p:nvPr>
        </p:nvSpPr>
        <p:spPr>
          <a:xfrm>
            <a:off x="-4799" y="1744951"/>
            <a:ext cx="9153600" cy="16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roxima Nova"/>
              <a:buNone/>
            </a:pPr>
            <a:r>
              <a:rPr b="1" lang="ru-RU" sz="4000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ДЕ ПРАЦЮЮТЬ КІНОКЛУБИ?</a:t>
            </a:r>
            <a:endParaRPr b="1" sz="4000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9" name="Google Shape;209;p32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idx="4294967295" type="subTitle"/>
          </p:nvPr>
        </p:nvSpPr>
        <p:spPr>
          <a:xfrm>
            <a:off x="1076325" y="1720600"/>
            <a:ext cx="7191300" cy="31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80"/>
              <a:buNone/>
            </a:pPr>
            <a:r>
              <a:rPr b="1" lang="ru-RU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Кіноклуби працюють: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458469" lvl="1" marL="914400" rtl="0" algn="l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</a:pPr>
            <a:r>
              <a:rPr b="1" lang="ru-RU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Школах;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458469" lvl="1" marL="914400" rtl="0" algn="l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</a:pPr>
            <a:r>
              <a:rPr b="1" lang="ru-RU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Університетах;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8469" lvl="1" marL="914400" rtl="0" algn="l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</a:pPr>
            <a:r>
              <a:rPr b="1" lang="ru-RU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Бібліотеках;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8469" lvl="1" marL="914400" rtl="0" algn="l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</a:pPr>
            <a:r>
              <a:rPr b="1" lang="ru-RU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Освітніх хабах і галереях;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458469" lvl="1" marL="914400" rtl="0" algn="l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</a:pPr>
            <a:r>
              <a:rPr b="1" lang="ru-RU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При громадських і правозахисних організаціях;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458469" lvl="1" marL="914400" rtl="0" algn="l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</a:pPr>
            <a:r>
              <a:rPr b="1" lang="ru-RU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Також у закладах пенітенціарної системи.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6" name="Google Shape;216;p33"/>
          <p:cNvPicPr preferRelativeResize="0"/>
          <p:nvPr/>
        </p:nvPicPr>
        <p:blipFill rotWithShape="1">
          <a:blip r:embed="rId3">
            <a:alphaModFix/>
          </a:blip>
          <a:srcRect b="0" l="0" r="0" t="51143"/>
          <a:stretch/>
        </p:blipFill>
        <p:spPr>
          <a:xfrm>
            <a:off x="0" y="0"/>
            <a:ext cx="9143999" cy="1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