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2"/>
  </p:notesMasterIdLst>
  <p:handoutMasterIdLst>
    <p:handoutMasterId r:id="rId23"/>
  </p:handoutMasterIdLst>
  <p:sldIdLst>
    <p:sldId id="261" r:id="rId2"/>
    <p:sldId id="295" r:id="rId3"/>
    <p:sldId id="380" r:id="rId4"/>
    <p:sldId id="381" r:id="rId5"/>
    <p:sldId id="364" r:id="rId6"/>
    <p:sldId id="377" r:id="rId7"/>
    <p:sldId id="365" r:id="rId8"/>
    <p:sldId id="379" r:id="rId9"/>
    <p:sldId id="366" r:id="rId10"/>
    <p:sldId id="367" r:id="rId11"/>
    <p:sldId id="376" r:id="rId12"/>
    <p:sldId id="368" r:id="rId13"/>
    <p:sldId id="369" r:id="rId14"/>
    <p:sldId id="370" r:id="rId15"/>
    <p:sldId id="375" r:id="rId16"/>
    <p:sldId id="374" r:id="rId17"/>
    <p:sldId id="371" r:id="rId18"/>
    <p:sldId id="378" r:id="rId19"/>
    <p:sldId id="372" r:id="rId20"/>
    <p:sldId id="373" r:id="rId21"/>
  </p:sldIdLst>
  <p:sldSz cx="9144000" cy="6858000" type="screen4x3"/>
  <p:notesSz cx="6761163" cy="9942513"/>
  <p:defaultTextStyle>
    <a:defPPr>
      <a:defRPr lang="uk-UA"/>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8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ІПАТЕНКО Олена"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E28"/>
    <a:srgbClr val="0D893C"/>
    <a:srgbClr val="E6F2E6"/>
    <a:srgbClr val="FEFEFE"/>
    <a:srgbClr val="6FCB6F"/>
    <a:srgbClr val="EBE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30" autoAdjust="0"/>
    <p:restoredTop sz="94364" autoAdjust="0"/>
  </p:normalViewPr>
  <p:slideViewPr>
    <p:cSldViewPr>
      <p:cViewPr varScale="1">
        <p:scale>
          <a:sx n="73" d="100"/>
          <a:sy n="73" d="100"/>
        </p:scale>
        <p:origin x="1302" y="78"/>
      </p:cViewPr>
      <p:guideLst>
        <p:guide orient="horz" pos="228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49999270-2091-4A62-85A4-CB85AC859806}" type="datetimeFigureOut">
              <a:rPr lang="uk-UA"/>
              <a:pPr>
                <a:defRPr/>
              </a:pPr>
              <a:t>29.05.2019</a:t>
            </a:fld>
            <a:endParaRPr lang="uk-UA"/>
          </a:p>
        </p:txBody>
      </p:sp>
      <p:sp>
        <p:nvSpPr>
          <p:cNvPr id="4" name="Місце для нижнього колонтитула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5" name="Місце для номера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380BE0B8-DFFD-4E98-B081-6593967AF235}" type="slidenum">
              <a:rPr lang="uk-UA"/>
              <a:pPr>
                <a:defRPr/>
              </a:pPr>
              <a:t>‹#›</a:t>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A0BC1821-F3A6-4E7E-9D4F-1EC51BCE2F34}" type="datetimeFigureOut">
              <a:rPr lang="uk-UA"/>
              <a:pPr>
                <a:defRPr/>
              </a:pPr>
              <a:t>29.05.2019</a:t>
            </a:fld>
            <a:endParaRPr lang="uk-UA"/>
          </a:p>
        </p:txBody>
      </p:sp>
      <p:sp>
        <p:nvSpPr>
          <p:cNvPr id="4" name="Місце для зображення 3"/>
          <p:cNvSpPr>
            <a:spLocks noGrp="1" noRot="1" noChangeAspect="1"/>
          </p:cNvSpPr>
          <p:nvPr>
            <p:ph type="sldImg" idx="2"/>
          </p:nvPr>
        </p:nvSpPr>
        <p:spPr>
          <a:xfrm>
            <a:off x="893763" y="746125"/>
            <a:ext cx="4973637" cy="3729038"/>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uk-UA" noProof="0"/>
          </a:p>
        </p:txBody>
      </p:sp>
      <p:sp>
        <p:nvSpPr>
          <p:cNvPr id="6" name="Місце для нижнього колонтитула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7" name="Місце для номера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9E2A1ADA-8F0E-4DA2-B323-94054D7EDA00}"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596" algn="l" defTabSz="914239" rtl="0" eaLnBrk="1" latinLnBrk="0" hangingPunct="1">
      <a:defRPr sz="1200" kern="1200">
        <a:solidFill>
          <a:schemeClr val="tx1"/>
        </a:solidFill>
        <a:latin typeface="+mn-lt"/>
        <a:ea typeface="+mn-ea"/>
        <a:cs typeface="+mn-cs"/>
      </a:defRPr>
    </a:lvl6pPr>
    <a:lvl7pPr marL="2742716" algn="l" defTabSz="914239" rtl="0" eaLnBrk="1" latinLnBrk="0" hangingPunct="1">
      <a:defRPr sz="1200" kern="1200">
        <a:solidFill>
          <a:schemeClr val="tx1"/>
        </a:solidFill>
        <a:latin typeface="+mn-lt"/>
        <a:ea typeface="+mn-ea"/>
        <a:cs typeface="+mn-cs"/>
      </a:defRPr>
    </a:lvl7pPr>
    <a:lvl8pPr marL="3199835" algn="l" defTabSz="914239" rtl="0" eaLnBrk="1" latinLnBrk="0" hangingPunct="1">
      <a:defRPr sz="1200" kern="1200">
        <a:solidFill>
          <a:schemeClr val="tx1"/>
        </a:solidFill>
        <a:latin typeface="+mn-lt"/>
        <a:ea typeface="+mn-ea"/>
        <a:cs typeface="+mn-cs"/>
      </a:defRPr>
    </a:lvl8pPr>
    <a:lvl9pPr marL="3656954" algn="l" defTabSz="91423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lvl1pPr>
              <a:defRPr/>
            </a:lvl1pPr>
          </a:lstStyle>
          <a:p>
            <a:pPr>
              <a:defRPr/>
            </a:pPr>
            <a:fld id="{073122D3-CACF-4845-B419-7F9A0C7A8E3D}" type="datetimeFigureOut">
              <a:rPr lang="uk-UA"/>
              <a:pPr>
                <a:defRPr/>
              </a:pPr>
              <a:t>29.05.2019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EFD4208C-5D54-48F0-BDB4-EA5090B19854}"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AD274927-49E9-4868-8043-AAD1B012BD63}" type="datetimeFigureOut">
              <a:rPr lang="uk-UA"/>
              <a:pPr>
                <a:defRPr/>
              </a:pPr>
              <a:t>29.05.2019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7842ABB0-18D8-4776-8869-F3E56929D57C}"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9"/>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9"/>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050906D-5A2D-47F2-B6F9-373E7F028D5F}" type="datetimeFigureOut">
              <a:rPr lang="uk-UA"/>
              <a:pPr>
                <a:defRPr/>
              </a:pPr>
              <a:t>29.05.2019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0CE280B-7295-4B9E-B4D5-60F18D74667C}"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4C84145-E1AD-4D9D-885F-67E7C9C7F074}" type="datetimeFigureOut">
              <a:rPr lang="uk-UA"/>
              <a:pPr>
                <a:defRPr/>
              </a:pPr>
              <a:t>29.05.2019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9C11636-1BA6-470D-B859-0EEA844A6A39}"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7992524D-F7B5-4338-9716-C8288EC336A3}" type="datetimeFigureOut">
              <a:rPr lang="uk-UA"/>
              <a:pPr>
                <a:defRPr/>
              </a:pPr>
              <a:t>29.05.2019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2DD819EC-8755-4DB0-B248-F143B5590BE8}"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3"/>
          <p:cNvSpPr>
            <a:spLocks noGrp="1"/>
          </p:cNvSpPr>
          <p:nvPr>
            <p:ph type="dt" sz="half" idx="10"/>
          </p:nvPr>
        </p:nvSpPr>
        <p:spPr/>
        <p:txBody>
          <a:bodyPr/>
          <a:lstStyle>
            <a:lvl1pPr>
              <a:defRPr/>
            </a:lvl1pPr>
          </a:lstStyle>
          <a:p>
            <a:pPr>
              <a:defRPr/>
            </a:pPr>
            <a:fld id="{F70E3721-97A1-4F82-9D6D-DDC690F6CFFC}" type="datetimeFigureOut">
              <a:rPr lang="uk-UA"/>
              <a:pPr>
                <a:defRPr/>
              </a:pPr>
              <a:t>29.05.2019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8A2BBA84-89D5-4325-A5AE-4646AFA0D40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3"/>
          <p:cNvSpPr>
            <a:spLocks noGrp="1"/>
          </p:cNvSpPr>
          <p:nvPr>
            <p:ph type="dt" sz="half" idx="10"/>
          </p:nvPr>
        </p:nvSpPr>
        <p:spPr/>
        <p:txBody>
          <a:bodyPr/>
          <a:lstStyle>
            <a:lvl1pPr>
              <a:defRPr/>
            </a:lvl1pPr>
          </a:lstStyle>
          <a:p>
            <a:pPr>
              <a:defRPr/>
            </a:pPr>
            <a:fld id="{32B1BF79-FC6F-449B-8816-5BD3686A657E}" type="datetimeFigureOut">
              <a:rPr lang="uk-UA"/>
              <a:pPr>
                <a:defRPr/>
              </a:pPr>
              <a:t>29.05.2019</a:t>
            </a:fld>
            <a:endParaRPr lang="uk-UA"/>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p:cNvSpPr>
            <a:spLocks noGrp="1"/>
          </p:cNvSpPr>
          <p:nvPr>
            <p:ph type="sldNum" sz="quarter" idx="12"/>
          </p:nvPr>
        </p:nvSpPr>
        <p:spPr/>
        <p:txBody>
          <a:bodyPr/>
          <a:lstStyle>
            <a:lvl1pPr>
              <a:defRPr/>
            </a:lvl1pPr>
          </a:lstStyle>
          <a:p>
            <a:pPr>
              <a:defRPr/>
            </a:pPr>
            <a:fld id="{1DA09BAE-20CC-4D9C-9832-8D52E690E300}"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3"/>
          <p:cNvSpPr>
            <a:spLocks noGrp="1"/>
          </p:cNvSpPr>
          <p:nvPr>
            <p:ph type="dt" sz="half" idx="10"/>
          </p:nvPr>
        </p:nvSpPr>
        <p:spPr/>
        <p:txBody>
          <a:bodyPr/>
          <a:lstStyle>
            <a:lvl1pPr>
              <a:defRPr/>
            </a:lvl1pPr>
          </a:lstStyle>
          <a:p>
            <a:pPr>
              <a:defRPr/>
            </a:pPr>
            <a:fld id="{3E4690A9-5DE1-4B04-A3F1-AA18C48D6D6A}" type="datetimeFigureOut">
              <a:rPr lang="uk-UA"/>
              <a:pPr>
                <a:defRPr/>
              </a:pPr>
              <a:t>29.05.2019</a:t>
            </a:fld>
            <a:endParaRPr lang="uk-UA"/>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p:cNvSpPr>
            <a:spLocks noGrp="1"/>
          </p:cNvSpPr>
          <p:nvPr>
            <p:ph type="sldNum" sz="quarter" idx="12"/>
          </p:nvPr>
        </p:nvSpPr>
        <p:spPr/>
        <p:txBody>
          <a:bodyPr/>
          <a:lstStyle>
            <a:lvl1pPr>
              <a:defRPr/>
            </a:lvl1pPr>
          </a:lstStyle>
          <a:p>
            <a:pPr>
              <a:defRPr/>
            </a:pPr>
            <a:fld id="{85ABB458-AAF6-4376-89DA-BCE7F6EB75C3}"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073878CA-9785-4E3F-BDBF-E8D516D59045}" type="datetimeFigureOut">
              <a:rPr lang="uk-UA"/>
              <a:pPr>
                <a:defRPr/>
              </a:pPr>
              <a:t>29.05.2019</a:t>
            </a:fld>
            <a:endParaRPr lang="uk-UA"/>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p:cNvSpPr>
            <a:spLocks noGrp="1"/>
          </p:cNvSpPr>
          <p:nvPr>
            <p:ph type="sldNum" sz="quarter" idx="12"/>
          </p:nvPr>
        </p:nvSpPr>
        <p:spPr/>
        <p:txBody>
          <a:bodyPr/>
          <a:lstStyle>
            <a:lvl1pPr>
              <a:defRPr/>
            </a:lvl1pPr>
          </a:lstStyle>
          <a:p>
            <a:pPr>
              <a:defRPr/>
            </a:pPr>
            <a:fld id="{DE8B6ACC-665E-429B-8EB3-E476E050198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A0ABC338-0ED6-4C12-A73B-81042E941D71}" type="datetimeFigureOut">
              <a:rPr lang="uk-UA"/>
              <a:pPr>
                <a:defRPr/>
              </a:pPr>
              <a:t>29.05.2019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A03E63A7-7B5A-476D-8922-F33C37290AB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endParaRPr lang="uk-UA" noProof="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41A51A07-73B4-45CA-9AA0-C882F977CA96}" type="datetimeFigureOut">
              <a:rPr lang="uk-UA"/>
              <a:pPr>
                <a:defRPr/>
              </a:pPr>
              <a:t>29.05.2019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48BC41C0-843A-4C92-A4D9-56CEE0553791}"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uk-UA" smtClean="0"/>
              <a:t>Зразок заголовка</a:t>
            </a:r>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defTabSz="914239" fontAlgn="auto">
              <a:spcBef>
                <a:spcPts val="0"/>
              </a:spcBef>
              <a:spcAft>
                <a:spcPts val="0"/>
              </a:spcAft>
              <a:defRPr sz="1200">
                <a:solidFill>
                  <a:schemeClr val="tx1">
                    <a:tint val="75000"/>
                  </a:schemeClr>
                </a:solidFill>
                <a:latin typeface="+mn-lt"/>
              </a:defRPr>
            </a:lvl1pPr>
          </a:lstStyle>
          <a:p>
            <a:pPr>
              <a:defRPr/>
            </a:pPr>
            <a:fld id="{647CBF4E-CE95-4885-BF4C-FFBE1F502547}" type="datetimeFigureOut">
              <a:rPr lang="uk-UA"/>
              <a:pPr>
                <a:defRPr/>
              </a:pPr>
              <a:t>29.05.2019</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defTabSz="914239" fontAlgn="auto">
              <a:spcBef>
                <a:spcPts val="0"/>
              </a:spcBef>
              <a:spcAft>
                <a:spcPts val="0"/>
              </a:spcAft>
              <a:defRPr sz="1200">
                <a:solidFill>
                  <a:schemeClr val="tx1">
                    <a:tint val="75000"/>
                  </a:schemeClr>
                </a:solidFill>
                <a:latin typeface="+mn-lt"/>
              </a:defRPr>
            </a:lvl1pPr>
          </a:lstStyle>
          <a:p>
            <a:pPr>
              <a:defRPr/>
            </a:pPr>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24" tIns="45712" rIns="91424" bIns="45712" rtlCol="0" anchor="ctr"/>
          <a:lstStyle>
            <a:lvl1pPr algn="r" defTabSz="914239" fontAlgn="auto">
              <a:spcBef>
                <a:spcPts val="0"/>
              </a:spcBef>
              <a:spcAft>
                <a:spcPts val="0"/>
              </a:spcAft>
              <a:defRPr sz="1200">
                <a:solidFill>
                  <a:schemeClr val="tx1">
                    <a:tint val="75000"/>
                  </a:schemeClr>
                </a:solidFill>
                <a:latin typeface="+mn-lt"/>
              </a:defRPr>
            </a:lvl1pPr>
          </a:lstStyle>
          <a:p>
            <a:pPr>
              <a:defRPr/>
            </a:pPr>
            <a:fld id="{000A3D9C-BF2C-4FE8-9E5A-C16D34EC7F83}"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912813" rtl="0" eaLnBrk="0" fontAlgn="base" hangingPunct="0">
        <a:spcBef>
          <a:spcPct val="0"/>
        </a:spcBef>
        <a:spcAft>
          <a:spcPct val="0"/>
        </a:spcAft>
        <a:defRPr sz="4400" kern="1200">
          <a:solidFill>
            <a:schemeClr val="tx1"/>
          </a:solidFill>
          <a:latin typeface="+mj-lt"/>
          <a:ea typeface="+mj-ea"/>
          <a:cs typeface="+mj-cs"/>
        </a:defRPr>
      </a:lvl1pPr>
      <a:lvl2pPr algn="ctr" defTabSz="912813" rtl="0" eaLnBrk="0" fontAlgn="base" hangingPunct="0">
        <a:spcBef>
          <a:spcPct val="0"/>
        </a:spcBef>
        <a:spcAft>
          <a:spcPct val="0"/>
        </a:spcAft>
        <a:defRPr sz="4400">
          <a:solidFill>
            <a:schemeClr val="tx1"/>
          </a:solidFill>
          <a:latin typeface="Calibri" pitchFamily="34" charset="0"/>
        </a:defRPr>
      </a:lvl2pPr>
      <a:lvl3pPr algn="ctr" defTabSz="912813" rtl="0" eaLnBrk="0" fontAlgn="base" hangingPunct="0">
        <a:spcBef>
          <a:spcPct val="0"/>
        </a:spcBef>
        <a:spcAft>
          <a:spcPct val="0"/>
        </a:spcAft>
        <a:defRPr sz="4400">
          <a:solidFill>
            <a:schemeClr val="tx1"/>
          </a:solidFill>
          <a:latin typeface="Calibri" pitchFamily="34" charset="0"/>
        </a:defRPr>
      </a:lvl3pPr>
      <a:lvl4pPr algn="ctr" defTabSz="912813" rtl="0" eaLnBrk="0" fontAlgn="base" hangingPunct="0">
        <a:spcBef>
          <a:spcPct val="0"/>
        </a:spcBef>
        <a:spcAft>
          <a:spcPct val="0"/>
        </a:spcAft>
        <a:defRPr sz="4400">
          <a:solidFill>
            <a:schemeClr val="tx1"/>
          </a:solidFill>
          <a:latin typeface="Calibri" pitchFamily="34" charset="0"/>
        </a:defRPr>
      </a:lvl4pPr>
      <a:lvl5pPr algn="ctr" defTabSz="912813" rtl="0" eaLnBrk="0" fontAlgn="base" hangingPunct="0">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grpSp>
        <p:nvGrpSpPr>
          <p:cNvPr id="15362" name="Групувати 1"/>
          <p:cNvGrpSpPr>
            <a:grpSpLocks/>
          </p:cNvGrpSpPr>
          <p:nvPr/>
        </p:nvGrpSpPr>
        <p:grpSpPr bwMode="auto">
          <a:xfrm>
            <a:off x="0" y="2579688"/>
            <a:ext cx="9144000" cy="1436687"/>
            <a:chOff x="0" y="2579962"/>
            <a:chExt cx="9144000" cy="1436833"/>
          </a:xfrm>
        </p:grpSpPr>
        <p:sp>
          <p:nvSpPr>
            <p:cNvPr id="3" name="Прямокутник 2"/>
            <p:cNvSpPr/>
            <p:nvPr/>
          </p:nvSpPr>
          <p:spPr>
            <a:xfrm>
              <a:off x="0" y="2595839"/>
              <a:ext cx="9112250" cy="1403493"/>
            </a:xfrm>
            <a:prstGeom prst="rect">
              <a:avLst/>
            </a:prstGeom>
            <a:solidFill>
              <a:srgbClr val="FEFEF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4" name="Прямокутник 3"/>
            <p:cNvSpPr/>
            <p:nvPr/>
          </p:nvSpPr>
          <p:spPr>
            <a:xfrm>
              <a:off x="2952750" y="2579962"/>
              <a:ext cx="203200" cy="1436833"/>
            </a:xfrm>
            <a:prstGeom prst="rect">
              <a:avLst/>
            </a:prstGeom>
            <a:solidFill>
              <a:srgbClr val="92D05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Прямокутник 4"/>
            <p:cNvSpPr/>
            <p:nvPr/>
          </p:nvSpPr>
          <p:spPr>
            <a:xfrm>
              <a:off x="3155950" y="2579962"/>
              <a:ext cx="5988050" cy="1436833"/>
            </a:xfrm>
            <a:prstGeom prst="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lIns="0" tIns="40074" rIns="0" bIns="40074" anchor="ctr"/>
            <a:lstStyle/>
            <a:p>
              <a:pPr algn="ctr">
                <a:spcAft>
                  <a:spcPts val="1050"/>
                </a:spcAft>
                <a:defRPr/>
              </a:pPr>
              <a:r>
                <a:rPr lang="uk-UA" sz="2400" b="1" dirty="0" smtClean="0">
                  <a:solidFill>
                    <a:srgbClr val="FFFFFF"/>
                  </a:solidFill>
                  <a:latin typeface="Tahoma" pitchFamily="34" charset="0"/>
                  <a:cs typeface="Tahoma" pitchFamily="34" charset="0"/>
                </a:rPr>
                <a:t>ПРАВО НА СВОБОДУ ТА ОСОБИСТУ НЕДОТОРКАННІСТЬ. ЗАБОРОНА КАТУВАНЬ ЯК АБСОЛЮТНА НОРМА</a:t>
              </a:r>
              <a:endParaRPr lang="uk-UA" sz="2400" b="1" dirty="0">
                <a:solidFill>
                  <a:srgbClr val="FFFFFF"/>
                </a:solidFill>
                <a:latin typeface="Tahoma" pitchFamily="34" charset="0"/>
                <a:cs typeface="Tahoma" pitchFamily="34" charset="0"/>
              </a:endParaRPr>
            </a:p>
          </p:txBody>
        </p:sp>
        <p:pic>
          <p:nvPicPr>
            <p:cNvPr id="15367" name="Рисунок 6"/>
            <p:cNvPicPr>
              <a:picLocks noChangeAspect="1"/>
            </p:cNvPicPr>
            <p:nvPr/>
          </p:nvPicPr>
          <p:blipFill>
            <a:blip r:embed="rId2"/>
            <a:srcRect/>
            <a:stretch>
              <a:fillRect/>
            </a:stretch>
          </p:blipFill>
          <p:spPr bwMode="auto">
            <a:xfrm>
              <a:off x="1000677" y="2579962"/>
              <a:ext cx="1963347" cy="1436833"/>
            </a:xfrm>
            <a:prstGeom prst="rect">
              <a:avLst/>
            </a:prstGeom>
            <a:solidFill>
              <a:schemeClr val="bg1"/>
            </a:solidFill>
            <a:ln w="9525">
              <a:noFill/>
              <a:miter lim="800000"/>
              <a:headEnd/>
              <a:tailEnd/>
            </a:ln>
          </p:spPr>
        </p:pic>
      </p:grpSp>
      <p:sp>
        <p:nvSpPr>
          <p:cNvPr id="15363" name="TextBox 5"/>
          <p:cNvSpPr txBox="1">
            <a:spLocks noChangeArrowheads="1"/>
          </p:cNvSpPr>
          <p:nvPr/>
        </p:nvSpPr>
        <p:spPr bwMode="auto">
          <a:xfrm>
            <a:off x="4941888" y="4567238"/>
            <a:ext cx="4202112" cy="1620837"/>
          </a:xfrm>
          <a:prstGeom prst="rect">
            <a:avLst/>
          </a:prstGeom>
          <a:solidFill>
            <a:schemeClr val="bg1"/>
          </a:solidFill>
          <a:ln w="9525">
            <a:noFill/>
            <a:miter lim="800000"/>
            <a:headEnd/>
            <a:tailEnd/>
          </a:ln>
        </p:spPr>
        <p:txBody>
          <a:bodyPr lIns="80147" tIns="40074" rIns="80147" bIns="40074">
            <a:spAutoFit/>
          </a:bodyPr>
          <a:lstStyle/>
          <a:p>
            <a:r>
              <a:rPr lang="uk-UA" sz="2000" b="1" dirty="0">
                <a:latin typeface="Tahoma" pitchFamily="34" charset="0"/>
                <a:cs typeface="Tahoma" pitchFamily="34" charset="0"/>
              </a:rPr>
              <a:t>Олена Іпатенко,</a:t>
            </a:r>
          </a:p>
          <a:p>
            <a:r>
              <a:rPr lang="uk-UA" sz="2000" dirty="0">
                <a:latin typeface="Tahoma" pitchFamily="34" charset="0"/>
                <a:cs typeface="Tahoma" pitchFamily="34" charset="0"/>
              </a:rPr>
              <a:t>Регіональний центр з надання</a:t>
            </a:r>
          </a:p>
          <a:p>
            <a:r>
              <a:rPr lang="uk-UA" sz="2000" dirty="0">
                <a:latin typeface="Tahoma" pitchFamily="34" charset="0"/>
                <a:cs typeface="Tahoma" pitchFamily="34" charset="0"/>
              </a:rPr>
              <a:t>безоплатної вторинної</a:t>
            </a:r>
            <a:br>
              <a:rPr lang="uk-UA" sz="2000" dirty="0">
                <a:latin typeface="Tahoma" pitchFamily="34" charset="0"/>
                <a:cs typeface="Tahoma" pitchFamily="34" charset="0"/>
              </a:rPr>
            </a:br>
            <a:r>
              <a:rPr lang="uk-UA" sz="2000" dirty="0">
                <a:latin typeface="Tahoma" pitchFamily="34" charset="0"/>
                <a:cs typeface="Tahoma" pitchFamily="34" charset="0"/>
              </a:rPr>
              <a:t>правової допомоги </a:t>
            </a:r>
          </a:p>
          <a:p>
            <a:r>
              <a:rPr lang="uk-UA" sz="2000" dirty="0">
                <a:latin typeface="Tahoma" pitchFamily="34" charset="0"/>
                <a:cs typeface="Tahoma" pitchFamily="34" charset="0"/>
              </a:rPr>
              <a:t>у Херсонській області</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549077"/>
            <a:ext cx="7762999" cy="2527995"/>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e</a:t>
            </a:r>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законне затримання осіб для запобігання поширенню інфекційних захворювань, законне затримання психічнохворих, алкоголіків або наркоманів чи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бродяг</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f)</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законний арешт або затримання особи з метою запобігання її недозволеному в'їзду в країну чи особи, щодо якої провадиться процедура депортації або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екстрадиції</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986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484784"/>
            <a:ext cx="7878644" cy="5112569"/>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ЄВРОПЕЙСЬКА КОНВЕНЦІЯ ПРО ЗАПОБІГАННЯ КАТУВАННЯМ ЧИ НЕЛЮДСЬКОМУ АБО ТАКОМУ, ЩО ПРИНИЖУЄ ГІДНІСТЬ, ПОВОДЖЕННЮ ЧИ ПОКАРАННЮ </a:t>
            </a:r>
          </a:p>
          <a:p>
            <a:pPr algn="ctr">
              <a:defRPr/>
            </a:pP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26.11.1987, </a:t>
            </a: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ратифікована Україною </a:t>
            </a: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24.01.1997</a:t>
            </a: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1.</a:t>
            </a:r>
          </a:p>
          <a:p>
            <a:pPr algn="just">
              <a:defRPr/>
            </a:pP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Цим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створюється  Європейський  комітет  з  питань запобігання </a:t>
            </a:r>
          </a:p>
          <a:p>
            <a:pPr algn="just">
              <a:defRPr/>
            </a:pP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катуванням  чи  нелюдському  або  такому,  що  принижує  гідність,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поводженню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чи   покаранню   (далі  "Комітет").  Комітет,  шляхом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здійснення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інспекцій,  перевіряє  поводження  з позбавленими волі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особами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з метою посилення, у разі необхідності, захисту таких осіб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від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катувань чи нелюдського або такого, що принижує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їхню гідність</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поводження </a:t>
            </a:r>
            <a:r>
              <a:rPr lang="uk-UA" dirty="0">
                <a:solidFill>
                  <a:schemeClr val="bg1"/>
                </a:solidFill>
                <a:latin typeface="Tahoma" panose="020B0604030504040204" pitchFamily="34" charset="0"/>
                <a:ea typeface="Tahoma" panose="020B0604030504040204" pitchFamily="34" charset="0"/>
                <a:cs typeface="Tahoma" panose="020B0604030504040204" pitchFamily="34" charset="0"/>
              </a:rPr>
              <a:t>чи </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покарання»</a:t>
            </a:r>
          </a:p>
          <a:p>
            <a:pPr algn="jus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0323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47765" y="1287986"/>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319349"/>
            <a:ext cx="7878644" cy="5278005"/>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КРИМІНАЛЬНИЙ ПРОЦЕСУАЛЬНИЙ КОДЕКС УКРАЇНИ</a:t>
            </a:r>
          </a:p>
          <a:p>
            <a:pPr algn="ctr">
              <a:defRPr/>
            </a:pP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13.04.2012, у редакції від 11.01.2019)</a:t>
            </a: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uk-UA" sz="1600"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11.</a:t>
            </a:r>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Повага до людської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гідності</a:t>
            </a: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1. Під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час кримінального провадження повинна бути забезпечена повага до людської гідності, прав і свобод кожної особи</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2</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Забороняється під час кримінального провадження піддавати особу катуванню, жорстокому, нелюдському або такому, що принижує її гідність, поводженню чи покаранню, вдаватися до погроз застосування такого поводження, утримувати особу у принизливих умовах, примушувати до дій, що принижують її гідність.</a:t>
            </a:r>
          </a:p>
          <a:p>
            <a:pPr algn="just"/>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3</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Кожен має право захищати усіма засобами, що не заборонені законом, свою людську гідність, права, свободи та інтереси, порушені під час здійснення кримінального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провадження»</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3074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484784"/>
            <a:ext cx="7878644" cy="5112569"/>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12. Забезпечення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права на свободу та особисту недоторканність</a:t>
            </a:r>
          </a:p>
          <a:p>
            <a:pPr algn="just"/>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1.</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 Під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час кримінального провадження ніхто не може триматися під вартою, бути затриманим або обмеженим у здійсненні права на вільне пересування в інший спосіб через підозру або обвинувачення у вчиненні кримінального правопорушення інакше як на підставах та в порядку, передбачених цим Кодексом</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2.</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Кожен, кого затримано через підозру або обвинувачення у вчиненні кримінального правопорушення або інакше позбавлено свободи, повинен бути в найкоротший строк доставлений до слідчого судді для вирішення питання про законність та обґрунтованість його затримання, іншого позбавлення свободи та подальшого тримання. Затримана особа негайно звільняється, якщо протягом сімдесяти двох годин з моменту затримання </a:t>
            </a:r>
            <a:r>
              <a:rPr lang="ru-RU" dirty="0" err="1">
                <a:solidFill>
                  <a:schemeClr val="bg1"/>
                </a:solidFill>
                <a:latin typeface="Tahoma" panose="020B0604030504040204" pitchFamily="34" charset="0"/>
                <a:ea typeface="Tahoma" panose="020B0604030504040204" pitchFamily="34" charset="0"/>
                <a:cs typeface="Tahoma" panose="020B0604030504040204" pitchFamily="34" charset="0"/>
              </a:rPr>
              <a:t>їй</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не вручено вмотивованого судового рішення про тримання під вартою</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en-US"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5280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484784"/>
            <a:ext cx="7878644" cy="4608511"/>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3</a:t>
            </a:r>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Про затримання особи, взяття її під варту або обмеження в праві на вільне пересування в інший спосіб, а також про її місце перебування має бути негайно повідомлено її близьких родичів, членів сім’ї чи інших осіб за вибором цієї особи в порядку, передбаченому цим Кодексом</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4.</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Кожен, хто понад строк, передбачений цим Кодексом, тримається під вартою або позбавлений свободи в інший спосіб, має бути негайно звільнений</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5.</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Затримання особи, взяття її під варту або обмеження в праві на вільне пересування в інший спосіб під час кримінального провадження, здійснене за відсутності підстав або з порушенням порядку, передбаченого цим Кодексом, тягне за собою відповідальність, установлену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9558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ru-RU"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uk-UA" sz="32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ФОРМИ ЖОРСТОКОГО ПОВОДЖЕННЯ</a:t>
            </a: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24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895103" y="2780928"/>
            <a:ext cx="2952328" cy="1080120"/>
          </a:xfrm>
          <a:prstGeom prst="round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latin typeface="Tahoma" panose="020B0604030504040204" pitchFamily="34" charset="0"/>
                <a:ea typeface="Tahoma" panose="020B0604030504040204" pitchFamily="34" charset="0"/>
                <a:cs typeface="Tahoma" panose="020B0604030504040204" pitchFamily="34" charset="0"/>
              </a:rPr>
              <a:t>КАТУВАННЯ</a:t>
            </a:r>
            <a:endParaRPr lang="ru-RU" sz="2000" b="1" dirty="0">
              <a:latin typeface="Tahoma" panose="020B0604030504040204" pitchFamily="34" charset="0"/>
              <a:ea typeface="Tahoma" panose="020B0604030504040204" pitchFamily="34" charset="0"/>
              <a:cs typeface="Tahoma" panose="020B0604030504040204" pitchFamily="34" charset="0"/>
            </a:endParaRPr>
          </a:p>
        </p:txBody>
      </p:sp>
      <p:sp>
        <p:nvSpPr>
          <p:cNvPr id="12" name="Скругленный прямоугольник 11"/>
          <p:cNvSpPr/>
          <p:nvPr/>
        </p:nvSpPr>
        <p:spPr>
          <a:xfrm>
            <a:off x="5508104" y="2782003"/>
            <a:ext cx="2952328" cy="1080120"/>
          </a:xfrm>
          <a:prstGeom prst="round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latin typeface="Tahoma" panose="020B0604030504040204" pitchFamily="34" charset="0"/>
                <a:ea typeface="Tahoma" panose="020B0604030504040204" pitchFamily="34" charset="0"/>
                <a:cs typeface="Tahoma" panose="020B0604030504040204" pitchFamily="34" charset="0"/>
              </a:rPr>
              <a:t>НЕЛЮДСЬКЕ ПОВОДЖЕННЯ АБО ПОКАРАННЯ</a:t>
            </a:r>
            <a:endParaRPr lang="ru-RU" sz="2000" b="1" dirty="0">
              <a:latin typeface="Tahoma" panose="020B0604030504040204" pitchFamily="34" charset="0"/>
              <a:ea typeface="Tahoma" panose="020B0604030504040204" pitchFamily="34" charset="0"/>
              <a:cs typeface="Tahoma" panose="020B0604030504040204" pitchFamily="34" charset="0"/>
            </a:endParaRPr>
          </a:p>
        </p:txBody>
      </p:sp>
      <p:sp>
        <p:nvSpPr>
          <p:cNvPr id="13" name="Скругленный прямоугольник 12"/>
          <p:cNvSpPr/>
          <p:nvPr/>
        </p:nvSpPr>
        <p:spPr>
          <a:xfrm>
            <a:off x="3302859" y="4563287"/>
            <a:ext cx="2952328" cy="1080120"/>
          </a:xfrm>
          <a:prstGeom prst="round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b="1" dirty="0" smtClean="0">
                <a:latin typeface="Tahoma" panose="020B0604030504040204" pitchFamily="34" charset="0"/>
                <a:ea typeface="Tahoma" panose="020B0604030504040204" pitchFamily="34" charset="0"/>
                <a:cs typeface="Tahoma" panose="020B0604030504040204" pitchFamily="34" charset="0"/>
              </a:rPr>
              <a:t>ПРИНИЗЛИВЕ ПОВОДЖЕННЯ</a:t>
            </a:r>
            <a:endParaRPr lang="ru-RU" sz="2000" b="1" dirty="0">
              <a:latin typeface="Tahoma" panose="020B0604030504040204" pitchFamily="34" charset="0"/>
              <a:ea typeface="Tahoma" panose="020B0604030504040204" pitchFamily="34" charset="0"/>
              <a:cs typeface="Tahoma" panose="020B0604030504040204" pitchFamily="34" charset="0"/>
            </a:endParaRPr>
          </a:p>
        </p:txBody>
      </p:sp>
      <p:sp>
        <p:nvSpPr>
          <p:cNvPr id="9" name="Стрелка вниз 8"/>
          <p:cNvSpPr/>
          <p:nvPr/>
        </p:nvSpPr>
        <p:spPr>
          <a:xfrm>
            <a:off x="2011577" y="2168860"/>
            <a:ext cx="719380" cy="504056"/>
          </a:xfrm>
          <a:prstGeom prst="downArrow">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низ 14"/>
          <p:cNvSpPr/>
          <p:nvPr/>
        </p:nvSpPr>
        <p:spPr>
          <a:xfrm>
            <a:off x="6568771" y="2173119"/>
            <a:ext cx="719380" cy="504056"/>
          </a:xfrm>
          <a:prstGeom prst="downArrow">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трелка вниз 15"/>
          <p:cNvSpPr/>
          <p:nvPr/>
        </p:nvSpPr>
        <p:spPr>
          <a:xfrm>
            <a:off x="4419333" y="2132856"/>
            <a:ext cx="719380" cy="2338748"/>
          </a:xfrm>
          <a:prstGeom prst="downArrow">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Минус 10"/>
          <p:cNvSpPr/>
          <p:nvPr/>
        </p:nvSpPr>
        <p:spPr>
          <a:xfrm>
            <a:off x="1115616" y="2041173"/>
            <a:ext cx="7200800" cy="163691"/>
          </a:xfrm>
          <a:prstGeom prst="mathMinus">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5215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ru-RU"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ru-RU"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КАТУВАННЯ</a:t>
            </a:r>
            <a:r>
              <a:rPr lang="ru-RU" sz="2800" dirty="0" smtClean="0">
                <a:solidFill>
                  <a:srgbClr val="0D893C"/>
                </a:solidFill>
                <a:latin typeface="Tahoma" panose="020B0604030504040204" pitchFamily="34" charset="0"/>
                <a:ea typeface="Tahoma" panose="020B0604030504040204" pitchFamily="34" charset="0"/>
                <a:cs typeface="Tahoma" panose="020B0604030504040204" pitchFamily="34" charset="0"/>
              </a:rPr>
              <a:t> </a:t>
            </a:r>
            <a:r>
              <a:rPr lang="ru-RU" sz="28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sz="2800" b="1" dirty="0">
                <a:solidFill>
                  <a:schemeClr val="tx1"/>
                </a:solidFill>
                <a:latin typeface="Tahoma" panose="020B0604030504040204" pitchFamily="34" charset="0"/>
                <a:ea typeface="Tahoma" panose="020B0604030504040204" pitchFamily="34" charset="0"/>
                <a:cs typeface="Tahoma" panose="020B0604030504040204" pitchFamily="34" charset="0"/>
              </a:rPr>
              <a:t>будь-яка процедура, що заподіює людині муки і біль, незалежно від обставин і цілей, незалежно від того, чи закінчується покарання цією процедурою або за нею слідує позбавлення людини життя (загальне тлумачення).</a:t>
            </a:r>
          </a:p>
          <a:p>
            <a:endParaRPr lang="uk-UA" sz="28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r>
              <a:rPr lang="uk-UA" sz="2800" b="1" dirty="0">
                <a:solidFill>
                  <a:schemeClr val="tx1"/>
                </a:solidFill>
                <a:latin typeface="Tahoma" panose="020B0604030504040204" pitchFamily="34" charset="0"/>
                <a:ea typeface="Tahoma" panose="020B0604030504040204" pitchFamily="34" charset="0"/>
                <a:cs typeface="Tahoma" panose="020B0604030504040204" pitchFamily="34" charset="0"/>
              </a:rPr>
              <a:t>Навмисне нелюдське поводження, яке викликає дуже сильні і жорстокі страждання</a:t>
            </a:r>
          </a:p>
          <a:p>
            <a:pPr algn="just" defTabSz="914239" fontAlgn="auto">
              <a:spcBef>
                <a:spcPts val="0"/>
              </a:spcBef>
              <a:spcAft>
                <a:spcPts val="0"/>
              </a:spcAft>
              <a:defRPr/>
            </a:pPr>
            <a:endParaRPr lang="en-US" sz="24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0433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marL="342900" lvl="0" indent="-342900" algn="ctr" defTabSz="914400" eaLnBrk="0" hangingPunct="0">
              <a:spcBef>
                <a:spcPct val="20000"/>
              </a:spcBef>
              <a:buClr>
                <a:srgbClr val="FFCC66"/>
              </a:buClr>
              <a:buSzPct val="65000"/>
              <a:defRPr/>
            </a:pPr>
            <a:r>
              <a:rPr lang="uk-UA" sz="3200" b="1" kern="0"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Стаття 1 Конвенції ООН проти катувань 1984 року</a:t>
            </a:r>
            <a:r>
              <a:rPr lang="uk-UA" sz="3200" b="1" kern="0"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42900" lvl="0" indent="-342900" algn="just" defTabSz="914400" eaLnBrk="0" hangingPunct="0">
              <a:spcBef>
                <a:spcPct val="20000"/>
              </a:spcBef>
              <a:buClr>
                <a:srgbClr val="FFCC66"/>
              </a:buClr>
              <a:buSzPct val="65000"/>
              <a:defRPr/>
            </a:pPr>
            <a:r>
              <a:rPr lang="en-US" sz="20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sz="20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«Для цілей цієї Конвенції термін </a:t>
            </a:r>
            <a:r>
              <a:rPr lang="uk-UA" sz="2000" b="1"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"катування" </a:t>
            </a:r>
            <a:r>
              <a:rPr lang="uk-UA" sz="20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означає будь-яку дію,</a:t>
            </a:r>
            <a:r>
              <a:rPr lang="en-US" sz="20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uk-UA" sz="20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якою будь-якій особі навмисно заподіюються сильний біль або страждання, фізичне чи моральне, щоб отримати від неї або від третьої особи відомості чи визнання, покарати її за дії, які вчинила вона або третя особа чи у вчиненні яких вона підозрюється, а також залякати чи примусити її або третю особу, чи з будь-якої причини, що ґрунтується на дискримінації будь-якого виду, коли такий біль або страждання заподіюються державними посадовими особами чи іншими особами, які виступають як офіційні, чи з їх підбурювання, чи з їх відома, чи за їх мовчазної згоди. В цей термін не включаються біль або страждання, що виникли внаслідок лише законних санкцій, невіддільні від цих санкцій чи спричиняються ними випадково»</a:t>
            </a:r>
            <a:endParaRPr lang="uk-UA" sz="20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0749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ru-RU"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ru-RU"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ОЗНАКИ КАТУВАННЯ</a:t>
            </a: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24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1763688" y="2635149"/>
            <a:ext cx="6739801" cy="592355"/>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sz="28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ru-RU" sz="2000" dirty="0" err="1" smtClean="0">
                <a:solidFill>
                  <a:schemeClr val="bg1"/>
                </a:solidFill>
                <a:latin typeface="Tahoma" panose="020B0604030504040204" pitchFamily="34" charset="0"/>
                <a:ea typeface="Tahoma" panose="020B0604030504040204" pitchFamily="34" charset="0"/>
                <a:cs typeface="Tahoma" panose="020B0604030504040204" pitchFamily="34" charset="0"/>
              </a:rPr>
              <a:t>спричинення</a:t>
            </a:r>
            <a:r>
              <a:rPr lang="ru-RU"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 сильного болю або страждання</a:t>
            </a:r>
            <a:endParaRPr lang="uk-UA"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1" name="Скругленный прямоугольник 10"/>
          <p:cNvSpPr/>
          <p:nvPr/>
        </p:nvSpPr>
        <p:spPr>
          <a:xfrm>
            <a:off x="1763688" y="3573017"/>
            <a:ext cx="6752214" cy="1264528"/>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uk-UA" sz="2000" dirty="0">
                <a:solidFill>
                  <a:schemeClr val="bg1"/>
                </a:solidFill>
                <a:latin typeface="Tahoma" panose="020B0604030504040204" pitchFamily="34" charset="0"/>
                <a:ea typeface="Tahoma" panose="020B0604030504040204" pitchFamily="34" charset="0"/>
                <a:cs typeface="Tahoma" panose="020B0604030504040204" pitchFamily="34" charset="0"/>
              </a:rPr>
              <a:t>в</a:t>
            </a:r>
            <a:r>
              <a:rPr lang="uk-UA"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чинене безпосередньо держаними посадовими особами чи іншими «офіційними» особами, з їх підбурювання, з їх відома або з їх мовчазної згоди</a:t>
            </a:r>
            <a:endParaRPr lang="uk-UA"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2" name="Скругленный прямоугольник 11"/>
          <p:cNvSpPr/>
          <p:nvPr/>
        </p:nvSpPr>
        <p:spPr>
          <a:xfrm>
            <a:off x="1763688" y="5258152"/>
            <a:ext cx="6803282" cy="727131"/>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sz="20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uk-UA"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вчинене з конкретною метою </a:t>
            </a: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 name="Стрелка вправо 2"/>
          <p:cNvSpPr/>
          <p:nvPr/>
        </p:nvSpPr>
        <p:spPr>
          <a:xfrm>
            <a:off x="781330" y="2635149"/>
            <a:ext cx="720080" cy="648071"/>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право 12"/>
          <p:cNvSpPr/>
          <p:nvPr/>
        </p:nvSpPr>
        <p:spPr>
          <a:xfrm>
            <a:off x="809761" y="3940561"/>
            <a:ext cx="720080" cy="648071"/>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право 13"/>
          <p:cNvSpPr/>
          <p:nvPr/>
        </p:nvSpPr>
        <p:spPr>
          <a:xfrm>
            <a:off x="785309" y="5297681"/>
            <a:ext cx="720080" cy="648071"/>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0709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НЕЛЮДСЬКЕ ПОВОДЖЕННЯ</a:t>
            </a:r>
            <a:r>
              <a:rPr lang="ru-RU" sz="2800" b="1" dirty="0" smtClean="0">
                <a:solidFill>
                  <a:srgbClr val="0D893C"/>
                </a:solidFill>
                <a:latin typeface="Tahoma" panose="020B0604030504040204" pitchFamily="34" charset="0"/>
                <a:ea typeface="Tahoma" panose="020B0604030504040204" pitchFamily="34" charset="0"/>
                <a:cs typeface="Tahoma" panose="020B0604030504040204" pitchFamily="34" charset="0"/>
              </a:rPr>
              <a:t> </a:t>
            </a:r>
            <a:r>
              <a:rPr lang="ru-RU" sz="2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навмисне заподіяння страждань, якщо певні обставини не дозволяють охарактеризувати таке поводження як «катування» </a:t>
            </a:r>
          </a:p>
          <a:p>
            <a:endParaRPr lang="uk-UA" sz="28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28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1275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6389"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16390" name="Прямокутник 2"/>
          <p:cNvSpPr>
            <a:spLocks noChangeArrowheads="1"/>
          </p:cNvSpPr>
          <p:nvPr/>
        </p:nvSpPr>
        <p:spPr bwMode="auto">
          <a:xfrm>
            <a:off x="755650" y="1708150"/>
            <a:ext cx="7993063" cy="679450"/>
          </a:xfrm>
          <a:prstGeom prst="rect">
            <a:avLst/>
          </a:prstGeom>
          <a:noFill/>
          <a:ln w="9525">
            <a:noFill/>
            <a:miter lim="800000"/>
            <a:headEnd/>
            <a:tailEnd/>
          </a:ln>
        </p:spPr>
        <p:txBody>
          <a:bodyPr>
            <a:spAutoFit/>
          </a:bodyPr>
          <a:lstStyle/>
          <a:p>
            <a:pPr algn="just">
              <a:lnSpc>
                <a:spcPct val="115000"/>
              </a:lnSpc>
              <a:spcAft>
                <a:spcPts val="1000"/>
              </a:spcAft>
            </a:pPr>
            <a:endParaRPr lang="ru-RU" sz="3600">
              <a:latin typeface="Times New Roman" pitchFamily="18" charset="0"/>
              <a:ea typeface="Calibri" pitchFamily="34" charset="0"/>
              <a:cs typeface="Times New Roman" pitchFamily="18" charset="0"/>
            </a:endParaRPr>
          </a:p>
        </p:txBody>
      </p:sp>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39750" y="1988840"/>
            <a:ext cx="8208963" cy="3865674"/>
          </a:xfrm>
          <a:prstGeom prst="rect">
            <a:avLst/>
          </a:prstGeom>
          <a:solidFill>
            <a:schemeClr val="bg1"/>
          </a:solidFill>
        </p:spPr>
        <p:txBody>
          <a:bodyPr>
            <a:spAutoFit/>
          </a:bodyPr>
          <a:lstStyle/>
          <a:p>
            <a:pPr defTabSz="914400">
              <a:spcBef>
                <a:spcPct val="20000"/>
              </a:spcBef>
              <a:defRPr/>
            </a:pPr>
            <a:r>
              <a:rPr lang="uk-UA" sz="3200" b="1" dirty="0" smtClean="0">
                <a:solidFill>
                  <a:srgbClr val="000000"/>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a:t>
            </a:r>
            <a:r>
              <a:rPr lang="ru-RU" sz="3200" b="1" dirty="0">
                <a:latin typeface="Tahoma" panose="020B0604030504040204" pitchFamily="34" charset="0"/>
                <a:ea typeface="Tahoma" panose="020B0604030504040204" pitchFamily="34" charset="0"/>
                <a:cs typeface="Tahoma" panose="020B0604030504040204" pitchFamily="34" charset="0"/>
              </a:rPr>
              <a:t>Жорстокість є завжди результат страху, слабкості та боягузтва</a:t>
            </a:r>
            <a:r>
              <a:rPr lang="uk-UA" sz="3200" b="1" dirty="0" smtClean="0">
                <a:solidFill>
                  <a:srgbClr val="000000"/>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rPr>
              <a:t>»</a:t>
            </a:r>
            <a:endParaRPr lang="uk-UA" sz="3200" b="1" dirty="0">
              <a:solidFill>
                <a:srgbClr val="000000"/>
              </a:solidFill>
              <a:effectLst>
                <a:outerShdw blurRad="38100" dist="38100" dir="2700000" algn="tl">
                  <a:srgbClr val="C0C0C0"/>
                </a:outerShdw>
              </a:effectLst>
              <a:latin typeface="Tahoma" panose="020B0604030504040204" pitchFamily="34" charset="0"/>
              <a:ea typeface="Tahoma" panose="020B0604030504040204" pitchFamily="34" charset="0"/>
              <a:cs typeface="Tahoma" panose="020B0604030504040204" pitchFamily="34" charset="0"/>
            </a:endParaRPr>
          </a:p>
          <a:p>
            <a:pPr defTabSz="914400">
              <a:spcBef>
                <a:spcPct val="20000"/>
              </a:spcBef>
              <a:defRPr/>
            </a:pPr>
            <a:r>
              <a:rPr lang="uk-UA" sz="3200" dirty="0">
                <a:solidFill>
                  <a:srgbClr val="000000"/>
                </a:solidFill>
                <a:latin typeface="Tahoma" pitchFamily="34" charset="0"/>
                <a:cs typeface="Tahoma" pitchFamily="34" charset="0"/>
              </a:rPr>
              <a:t>	</a:t>
            </a:r>
            <a:r>
              <a:rPr lang="uk-UA" sz="3200" dirty="0" smtClean="0">
                <a:solidFill>
                  <a:srgbClr val="000000"/>
                </a:solidFill>
                <a:latin typeface="Tahoma" pitchFamily="34" charset="0"/>
                <a:cs typeface="Tahoma" pitchFamily="34" charset="0"/>
              </a:rPr>
              <a:t>			Клод-Адріан Гельвецій</a:t>
            </a:r>
          </a:p>
          <a:p>
            <a:pPr defTabSz="914400">
              <a:spcBef>
                <a:spcPct val="20000"/>
              </a:spcBef>
              <a:defRPr/>
            </a:pPr>
            <a:endParaRPr lang="uk-UA" sz="3200" dirty="0">
              <a:solidFill>
                <a:srgbClr val="000000"/>
              </a:solidFill>
              <a:latin typeface="Tahoma" pitchFamily="34" charset="0"/>
              <a:cs typeface="Tahoma" pitchFamily="34" charset="0"/>
            </a:endParaRPr>
          </a:p>
          <a:p>
            <a:pPr defTabSz="914400">
              <a:spcBef>
                <a:spcPct val="20000"/>
              </a:spcBef>
              <a:defRPr/>
            </a:pPr>
            <a:r>
              <a:rPr lang="uk-UA" sz="3000" dirty="0" smtClean="0">
                <a:solidFill>
                  <a:srgbClr val="000000"/>
                </a:solidFill>
                <a:latin typeface="Tahoma" pitchFamily="34" charset="0"/>
                <a:cs typeface="Tahoma" pitchFamily="34" charset="0"/>
              </a:rPr>
              <a:t>«</a:t>
            </a:r>
            <a:r>
              <a:rPr lang="ru-RU" sz="3000" b="1" dirty="0" smtClean="0">
                <a:latin typeface="Tahoma" panose="020B0604030504040204" pitchFamily="34" charset="0"/>
                <a:ea typeface="Tahoma" panose="020B0604030504040204" pitchFamily="34" charset="0"/>
                <a:cs typeface="Tahoma" panose="020B0604030504040204" pitchFamily="34" charset="0"/>
              </a:rPr>
              <a:t>Будь-яка</a:t>
            </a:r>
            <a:r>
              <a:rPr lang="ru-RU" sz="3000" b="1" dirty="0">
                <a:latin typeface="Tahoma" panose="020B0604030504040204" pitchFamily="34" charset="0"/>
                <a:ea typeface="Tahoma" panose="020B0604030504040204" pitchFamily="34" charset="0"/>
                <a:cs typeface="Tahoma" panose="020B0604030504040204" pitchFamily="34" charset="0"/>
              </a:rPr>
              <a:t> </a:t>
            </a:r>
            <a:r>
              <a:rPr lang="ru-RU" sz="3000" b="1" dirty="0" smtClean="0">
                <a:latin typeface="Tahoma" panose="020B0604030504040204" pitchFamily="34" charset="0"/>
                <a:ea typeface="Tahoma" panose="020B0604030504040204" pitchFamily="34" charset="0"/>
                <a:cs typeface="Tahoma" panose="020B0604030504040204" pitchFamily="34" charset="0"/>
              </a:rPr>
              <a:t>жорстокість походить </a:t>
            </a:r>
            <a:r>
              <a:rPr lang="ru-RU" sz="3000" b="1" dirty="0">
                <a:latin typeface="Tahoma" panose="020B0604030504040204" pitchFamily="34" charset="0"/>
                <a:ea typeface="Tahoma" panose="020B0604030504040204" pitchFamily="34" charset="0"/>
                <a:cs typeface="Tahoma" panose="020B0604030504040204" pitchFamily="34" charset="0"/>
              </a:rPr>
              <a:t>від душевної черствості та </a:t>
            </a:r>
            <a:r>
              <a:rPr lang="ru-RU" sz="3000" b="1" dirty="0" smtClean="0">
                <a:latin typeface="Tahoma" panose="020B0604030504040204" pitchFamily="34" charset="0"/>
                <a:ea typeface="Tahoma" panose="020B0604030504040204" pitchFamily="34" charset="0"/>
                <a:cs typeface="Tahoma" panose="020B0604030504040204" pitchFamily="34" charset="0"/>
              </a:rPr>
              <a:t>слабкості</a:t>
            </a:r>
            <a:r>
              <a:rPr lang="uk-UA" sz="3000" b="1" dirty="0" smtClean="0">
                <a:solidFill>
                  <a:srgbClr val="000000"/>
                </a:solidFill>
                <a:latin typeface="Tahoma" panose="020B0604030504040204" pitchFamily="34" charset="0"/>
                <a:ea typeface="Tahoma" panose="020B0604030504040204" pitchFamily="34" charset="0"/>
                <a:cs typeface="Tahoma" panose="020B0604030504040204" pitchFamily="34" charset="0"/>
              </a:rPr>
              <a:t>»</a:t>
            </a:r>
          </a:p>
          <a:p>
            <a:pPr defTabSz="914400">
              <a:spcBef>
                <a:spcPct val="20000"/>
              </a:spcBef>
              <a:defRPr/>
            </a:pPr>
            <a:r>
              <a:rPr lang="uk-UA" sz="3200" dirty="0">
                <a:solidFill>
                  <a:srgbClr val="000000"/>
                </a:solidFill>
                <a:latin typeface="Tahoma" pitchFamily="34" charset="0"/>
                <a:cs typeface="Tahoma" pitchFamily="34" charset="0"/>
              </a:rPr>
              <a:t>	</a:t>
            </a:r>
            <a:r>
              <a:rPr lang="uk-UA" sz="3200" dirty="0" smtClean="0">
                <a:solidFill>
                  <a:srgbClr val="000000"/>
                </a:solidFill>
                <a:latin typeface="Tahoma" pitchFamily="34" charset="0"/>
                <a:cs typeface="Tahoma" pitchFamily="34" charset="0"/>
              </a:rPr>
              <a:t>	                   Сенека Анней Луцій</a:t>
            </a:r>
            <a:endParaRPr lang="uk-UA" sz="3200" dirty="0">
              <a:solidFill>
                <a:srgbClr val="000000"/>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1741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268760"/>
            <a:ext cx="8172909" cy="525658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defTabSz="914239" fontAlgn="auto">
              <a:lnSpc>
                <a:spcPct val="115000"/>
              </a:lnSpc>
              <a:spcBef>
                <a:spcPts val="0"/>
              </a:spcBef>
              <a:spcAft>
                <a:spcPts val="1000"/>
              </a:spcAft>
            </a:pPr>
            <a:endPar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defTabSz="914239" fontAlgn="auto">
              <a:lnSpc>
                <a:spcPct val="115000"/>
              </a:lnSpc>
              <a:spcBef>
                <a:spcPts val="0"/>
              </a:spcBef>
              <a:spcAft>
                <a:spcPts val="1000"/>
              </a:spcAft>
            </a:pPr>
            <a:endParaRPr lang="en-US"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lvl="0" defTabSz="914239" fontAlgn="auto">
              <a:lnSpc>
                <a:spcPct val="115000"/>
              </a:lnSpc>
              <a:spcBef>
                <a:spcPts val="0"/>
              </a:spcBef>
              <a:spcAft>
                <a:spcPts val="1000"/>
              </a:spcAft>
            </a:pPr>
            <a:r>
              <a:rPr lang="uk-UA" sz="2800" b="1" dirty="0" smtClean="0">
                <a:solidFill>
                  <a:srgbClr val="0D893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ПРИНИЗЛИВЕ ПОВОДЖЕННЯ</a:t>
            </a:r>
            <a:r>
              <a:rPr lang="ru-RU" sz="2800" b="1" dirty="0" smtClean="0">
                <a:solidFill>
                  <a:srgbClr val="0D893C"/>
                </a:solidFill>
                <a:latin typeface="Tahoma" panose="020B0604030504040204" pitchFamily="34" charset="0"/>
                <a:ea typeface="Tahoma" panose="020B0604030504040204" pitchFamily="34" charset="0"/>
                <a:cs typeface="Tahoma" panose="020B0604030504040204" pitchFamily="34" charset="0"/>
              </a:rPr>
              <a:t> </a:t>
            </a:r>
            <a:r>
              <a:rPr lang="ru-RU" sz="2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поводження, яке викликає у потерпілих почуття страху, </a:t>
            </a:r>
            <a:r>
              <a:rPr lang="uk-UA" sz="28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пригніченості </a:t>
            </a:r>
            <a:r>
              <a:rPr lang="uk-UA" sz="2800" b="1" dirty="0">
                <a:solidFill>
                  <a:prstClr val="black"/>
                </a:solidFill>
                <a:latin typeface="Tahoma" panose="020B0604030504040204" pitchFamily="34" charset="0"/>
                <a:ea typeface="Tahoma" panose="020B0604030504040204" pitchFamily="34" charset="0"/>
                <a:cs typeface="Tahoma" panose="020B0604030504040204" pitchFamily="34" charset="0"/>
              </a:rPr>
              <a:t>і неповноцінності, які здатні образити або принизити їх, зламати їх фізичний чи моральний опір або спонукати їх діяти проти своєї волі і совісті</a:t>
            </a:r>
          </a:p>
          <a:p>
            <a:endParaRPr lang="uk-UA" sz="28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uk-UA" sz="2800" b="1"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US" sz="2800" b="1" dirty="0" smtClean="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endParaRPr lang="ru-RU" sz="2400" dirty="0" smtClean="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93696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187450"/>
            <a:ext cx="8172909" cy="5538490"/>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2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 </a:t>
            </a:r>
            <a:endParaRPr lang="uk-UA" sz="32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340768"/>
            <a:ext cx="7762999" cy="5076564"/>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60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ЗАКОНОДАВСТВО</a:t>
            </a:r>
          </a:p>
          <a:p>
            <a:pPr algn="ctr">
              <a:defRPr/>
            </a:pPr>
            <a:endParaRPr lang="uk-UA" sz="40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40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40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40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defRPr/>
            </a:pPr>
            <a:endParaRPr lang="ru-RU"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33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187450"/>
            <a:ext cx="8172909" cy="5538490"/>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r>
              <a:rPr lang="uk-UA" sz="32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 </a:t>
            </a:r>
            <a:endParaRPr lang="uk-UA" sz="32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340768"/>
            <a:ext cx="7762999" cy="5076564"/>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КОНСТИТУЦІЯ УКРАЇНИ</a:t>
            </a:r>
          </a:p>
          <a:p>
            <a:pPr algn="ctr">
              <a:defRPr/>
            </a:pPr>
            <a:r>
              <a:rPr lang="uk-UA" b="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28.06. 1996 (у редакції від 21.02.2019)</a:t>
            </a:r>
            <a:endParaRPr lang="en-US" b="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defRPr/>
            </a:pPr>
            <a:endParaRPr lang="uk-UA" sz="20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en-US"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28.</a:t>
            </a:r>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Кожен має право на повагу до його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гідності</a:t>
            </a:r>
            <a:endPar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Ніхто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не може бути підданий катуванню, жорстокому, нелюдському або такому, що принижує його гідність, поводженню чи покаранню.</a:t>
            </a:r>
          </a:p>
          <a:p>
            <a:pPr algn="just"/>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Жодна людина без її вільної згоди не може бути піддана медичним, науковим чи іншим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дослідам»</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defRPr/>
            </a:pPr>
            <a:r>
              <a:rPr lang="en-US" sz="1600"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uk-UA" sz="1600"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таття </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29. Кожна людина має право на свободу та особисту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недоторканність</a:t>
            </a:r>
            <a:endPar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pPr>
              <a:defRPr/>
            </a:pP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Ніхто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не може бути заарештований або триматися під вартою інакше як за вмотивованим рішенням суду і тільки на підставах та в порядку, встановлених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p>
          <a:p>
            <a:pPr>
              <a:defRPr/>
            </a:pPr>
            <a:endPar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en-US" sz="1600"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sz="16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6363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628800"/>
            <a:ext cx="7762999" cy="4968553"/>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ЗАГАЛЬНА ДЕКЛАРАЦІЯ ПРАВ ЛЮДИНИ </a:t>
            </a:r>
          </a:p>
          <a:p>
            <a:pPr algn="ctr">
              <a:defRPr/>
            </a:pPr>
            <a:r>
              <a:rPr lang="uk-UA" b="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10.12.1948)</a:t>
            </a: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3</a:t>
            </a: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Кожна людина має право на життя, на свободу і на особисту недоторканність»</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en-US"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uk-UA"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таття 5</a:t>
            </a:r>
          </a:p>
          <a:p>
            <a:pPr>
              <a:defRPr/>
            </a:pP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Ніхто не повинен зазнавати тортур або жорстокого, нелюдського, або такого, що принижує його гідність, поводження і покаранная»</a:t>
            </a: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en-US"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таття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9</a:t>
            </a:r>
            <a:endParaRPr lang="ru-RU" b="1"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pPr>
              <a:defRPr/>
            </a:pP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Ніхто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не може зазнавати безпідставного арешту, затримання або вигнання» </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4774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549077"/>
            <a:ext cx="7762999" cy="4904259"/>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МІЖНАРОДНИЙ ПАКТ ПРО ГРОМАДЯНСЬКІ І ПОЛІТИЧНІ ПРАВА </a:t>
            </a:r>
          </a:p>
          <a:p>
            <a:pPr algn="ctr">
              <a:defRPr/>
            </a:pPr>
            <a:r>
              <a:rPr lang="uk-UA" b="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16.12.1966, ратифіковано Україною 19.10.1973)</a:t>
            </a: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7</a:t>
            </a:r>
          </a:p>
          <a:p>
            <a:pPr algn="just"/>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Нікого не  може  бути  піддано   катуванню   чи   жорстокому, нелюдському  або  принижуючому  гідність  поводженню чи покаранню. Зокрема,  жодну особу не може бути без її  вільної  згоди  піддано медичним чи науковим дослідам»</a:t>
            </a:r>
          </a:p>
          <a:p>
            <a:pPr algn="just"/>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«Стаття 9</a:t>
            </a:r>
          </a:p>
          <a:p>
            <a:pPr algn="just"/>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1. Кожна   людина   має   право   на   свободу   та  особисту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 недоторканність</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Нікого не може бути піддано свавільному арешту чи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триманню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під вартою. Нікого не може бути позбавлено волі  інакше,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як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на підставах і відповідно до такої процедури,  які  встановлено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p>
        </p:txBody>
      </p:sp>
    </p:spTree>
    <p:extLst>
      <p:ext uri="{BB962C8B-B14F-4D97-AF65-F5344CB8AC3E}">
        <p14:creationId xmlns:p14="http://schemas.microsoft.com/office/powerpoint/2010/main" val="130758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628800"/>
            <a:ext cx="7878644" cy="4968553"/>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КОНВЕНЦІЯ ПРО ЗАХИСТ ПРАВ ЛЮДИНИ І ОСНОВОПОЛОЖНИХ СВОБОД </a:t>
            </a:r>
          </a:p>
          <a:p>
            <a:pPr algn="ctr">
              <a:defRPr/>
            </a:pP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04.11.1950, ратифікована Україною 17.07.1997)</a:t>
            </a: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3. Заборона катувань</a:t>
            </a:r>
          </a:p>
          <a:p>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Нікого не може бути піддано катуванню або нелюдському чи такому, що принижує гідність, поводженню або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покаранню»</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таття 5</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Право на свободу та особисту недоторканність</a:t>
            </a:r>
            <a:endPar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pPr>
              <a:defRPr/>
            </a:pP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Кожен має право на свободу та особисту недоторканність. Нікого не може бути позбавлено свободи, крім таких випадків і відповідно до процедури, встановленої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а</a:t>
            </a:r>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законне ув'язнення особи після засудження її компетентним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судом</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06473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484784"/>
            <a:ext cx="7878644" cy="5112569"/>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r>
              <a:rPr lang="uk-UA" sz="2400" b="1" dirty="0" smtClean="0">
                <a:solidFill>
                  <a:schemeClr val="tx2">
                    <a:lumMod val="60000"/>
                    <a:lumOff val="40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КОНВЕНЦІЯ ООН ПРОТИ КАТУВАНЬ ТА ІНШИХ ЖОРСТОКИХ, НЕЛЮДСЬКИХ АБО ТАКИХ, ЩО ПРИНИЖУЮТЬ ГІДНІСТЬ ВИДІВ ПОВОДЖЕННЯ І ПОКАРАННЯ</a:t>
            </a:r>
          </a:p>
          <a:p>
            <a:pPr algn="ctr">
              <a:defRPr/>
            </a:pPr>
            <a:r>
              <a:rPr lang="uk-UA"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(від 10.12.1984, ратифікована Україною 21.06.1987)</a:t>
            </a:r>
          </a:p>
          <a:p>
            <a:pPr algn="just"/>
            <a:r>
              <a:rPr lang="en-US" sz="16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uk-UA" sz="1600" b="1"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uk-UA" b="1"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Стаття 1.</a:t>
            </a:r>
          </a:p>
          <a:p>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Нікого не може бути піддано катуванню або нелюдському чи такому, що принижує гідність, поводженню або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покаранню»</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r>
              <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uk-UA"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en-US"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таття 5</a:t>
            </a:r>
            <a:r>
              <a:rPr lang="uk-UA"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 Право на свободу та особисту недоторканність</a:t>
            </a:r>
            <a:endParaRPr lang="ru-RU" b="1"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endParaRPr>
          </a:p>
          <a:p>
            <a:pPr>
              <a:defRPr/>
            </a:pP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Кожен має право на свободу та особисту недоторканність. Нікого не може бути позбавлено свободи, крім таких випадків і відповідно до процедури, встановленої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r>
              <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rPr>
              <a:t>:</a:t>
            </a: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а</a:t>
            </a:r>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законне ув'язнення особи після засудження її компетентним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судом</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518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797812" y="1549077"/>
            <a:ext cx="7762999" cy="4968553"/>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defRPr/>
            </a:pPr>
            <a:endParaRPr lang="uk-UA" sz="2400" b="1" dirty="0" smtClean="0">
              <a:solidFill>
                <a:srgbClr val="F2F2F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smtClean="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b</a:t>
            </a:r>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законний арешт або затримання особи за невиконання законного припису суду або для забезпечення виконання будь-якого обов'язку, встановленого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законом</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c)</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законний арешт або затримання особи, здійснене з метою допровадження її до компетентного судового органу за наявності обґрунтованої підозри у вчиненні нею правопорушення або якщо обґрунтовано вважається необхідним запобігти вчиненню нею правопорушення чи її втечі після його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вчинення</a:t>
            </a:r>
            <a:endParaRPr lang="en-US"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just"/>
            <a:r>
              <a:rPr lang="ru-RU" dirty="0">
                <a:solidFill>
                  <a:schemeClr val="tx2">
                    <a:lumMod val="60000"/>
                    <a:lumOff val="40000"/>
                  </a:schemeClr>
                </a:solidFill>
                <a:latin typeface="Tahoma" panose="020B0604030504040204" pitchFamily="34" charset="0"/>
                <a:ea typeface="Tahoma" panose="020B0604030504040204" pitchFamily="34" charset="0"/>
                <a:cs typeface="Tahoma" panose="020B0604030504040204" pitchFamily="34" charset="0"/>
              </a:rPr>
              <a:t>d)</a:t>
            </a:r>
            <a:r>
              <a:rPr lang="ru-RU" dirty="0">
                <a:solidFill>
                  <a:schemeClr val="bg1"/>
                </a:solidFill>
                <a:latin typeface="Tahoma" panose="020B0604030504040204" pitchFamily="34" charset="0"/>
                <a:ea typeface="Tahoma" panose="020B0604030504040204" pitchFamily="34" charset="0"/>
                <a:cs typeface="Tahoma" panose="020B0604030504040204" pitchFamily="34" charset="0"/>
              </a:rPr>
              <a:t> затримання неповнолітнього на підставі законного рішення з метою застосування наглядових заходів виховного характеру або законне затримання неповнолітнього з метою допровадження його до компетентного </a:t>
            </a:r>
            <a:r>
              <a:rPr lang="ru-RU" dirty="0" smtClean="0">
                <a:solidFill>
                  <a:schemeClr val="bg1"/>
                </a:solidFill>
                <a:latin typeface="Tahoma" panose="020B0604030504040204" pitchFamily="34" charset="0"/>
                <a:ea typeface="Tahoma" panose="020B0604030504040204" pitchFamily="34" charset="0"/>
                <a:cs typeface="Tahoma" panose="020B0604030504040204" pitchFamily="34" charset="0"/>
              </a:rPr>
              <a:t>органу</a:t>
            </a: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smtClean="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uk-UA"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defRPr/>
            </a:pPr>
            <a:endParaRPr lang="ru-RU"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370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4801</TotalTime>
  <Words>1191</Words>
  <Application>Microsoft Office PowerPoint</Application>
  <PresentationFormat>Экран (4:3)</PresentationFormat>
  <Paragraphs>429</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Tahoma</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MaTeMat1K</dc:creator>
  <cp:lastModifiedBy>ІПАТЕНКО Олена</cp:lastModifiedBy>
  <cp:revision>736</cp:revision>
  <cp:lastPrinted>2016-06-08T13:41:31Z</cp:lastPrinted>
  <dcterms:created xsi:type="dcterms:W3CDTF">2010-02-23T11:30:32Z</dcterms:created>
  <dcterms:modified xsi:type="dcterms:W3CDTF">2019-05-29T12:43:20Z</dcterms:modified>
</cp:coreProperties>
</file>