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1" r:id="rId2"/>
    <p:sldId id="308" r:id="rId3"/>
    <p:sldId id="314" r:id="rId4"/>
    <p:sldId id="332" r:id="rId5"/>
    <p:sldId id="338" r:id="rId6"/>
    <p:sldId id="335" r:id="rId7"/>
    <p:sldId id="337" r:id="rId8"/>
    <p:sldId id="340" r:id="rId9"/>
    <p:sldId id="341" r:id="rId10"/>
  </p:sldIdLst>
  <p:sldSz cx="9144000" cy="6858000" type="screen4x3"/>
  <p:notesSz cx="6761163" cy="9942513"/>
  <p:defaultTextStyle>
    <a:defPPr>
      <a:defRPr lang="uk-UA"/>
    </a:defPPr>
    <a:lvl1pPr marL="0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19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39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58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77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96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16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835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954" algn="l" defTabSz="91423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83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ІПАТЕНКО Олена" initials="ІО" lastIdx="1" clrIdx="0">
    <p:extLst>
      <p:ext uri="{19B8F6BF-5375-455C-9EA6-DF929625EA0E}">
        <p15:presenceInfo xmlns:p15="http://schemas.microsoft.com/office/powerpoint/2012/main" userId="ІПАТЕНКО Оле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6E28"/>
    <a:srgbClr val="0D893C"/>
    <a:srgbClr val="E6F2E6"/>
    <a:srgbClr val="FEFEFE"/>
    <a:srgbClr val="6FCB6F"/>
    <a:srgbClr val="EBE6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Помірний стиль 2 –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30" autoAdjust="0"/>
    <p:restoredTop sz="94364" autoAdjust="0"/>
  </p:normalViewPr>
  <p:slideViewPr>
    <p:cSldViewPr>
      <p:cViewPr varScale="1">
        <p:scale>
          <a:sx n="73" d="100"/>
          <a:sy n="73" d="100"/>
        </p:scale>
        <p:origin x="1302" y="78"/>
      </p:cViewPr>
      <p:guideLst>
        <p:guide orient="horz" pos="22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30310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quarter" idx="1"/>
          </p:nvPr>
        </p:nvSpPr>
        <p:spPr>
          <a:xfrm>
            <a:off x="3829277" y="0"/>
            <a:ext cx="2930310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D9E110-B52F-474A-B07C-7CBFD3D8606C}" type="datetimeFigureOut">
              <a:rPr lang="uk-UA" smtClean="0"/>
              <a:t>09.09.2019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2"/>
          </p:nvPr>
        </p:nvSpPr>
        <p:spPr>
          <a:xfrm>
            <a:off x="2" y="9444118"/>
            <a:ext cx="2930310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3"/>
          </p:nvPr>
        </p:nvSpPr>
        <p:spPr>
          <a:xfrm>
            <a:off x="3829277" y="9444118"/>
            <a:ext cx="2930310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05BE0F-C685-4C67-8B4F-2649C09607C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977945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29762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DC07BC-7310-4BC5-B14F-5F6224A996CB}" type="datetimeFigureOut">
              <a:rPr lang="uk-UA" smtClean="0"/>
              <a:t>09.09.2019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893763" y="746125"/>
            <a:ext cx="4973637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76117" y="4722695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29762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1E1080-7F88-47A5-86AE-C9F00848BC6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4688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3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19" algn="l" defTabSz="91423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39" algn="l" defTabSz="91423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58" algn="l" defTabSz="91423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477" algn="l" defTabSz="91423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596" algn="l" defTabSz="91423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16" algn="l" defTabSz="91423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835" algn="l" defTabSz="91423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954" algn="l" defTabSz="91423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1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09.09.2019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09.09.2019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09.09.2019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09.09.2019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1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5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9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8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9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09.09.2019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09.09.2019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9" indent="0">
              <a:buNone/>
              <a:defRPr sz="2000" b="1"/>
            </a:lvl2pPr>
            <a:lvl3pPr marL="914239" indent="0">
              <a:buNone/>
              <a:defRPr sz="1800" b="1"/>
            </a:lvl3pPr>
            <a:lvl4pPr marL="1371358" indent="0">
              <a:buNone/>
              <a:defRPr sz="1600" b="1"/>
            </a:lvl4pPr>
            <a:lvl5pPr marL="1828477" indent="0">
              <a:buNone/>
              <a:defRPr sz="1600" b="1"/>
            </a:lvl5pPr>
            <a:lvl6pPr marL="2285596" indent="0">
              <a:buNone/>
              <a:defRPr sz="1600" b="1"/>
            </a:lvl6pPr>
            <a:lvl7pPr marL="2742716" indent="0">
              <a:buNone/>
              <a:defRPr sz="1600" b="1"/>
            </a:lvl7pPr>
            <a:lvl8pPr marL="3199835" indent="0">
              <a:buNone/>
              <a:defRPr sz="1600" b="1"/>
            </a:lvl8pPr>
            <a:lvl9pPr marL="3656954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09.09.2019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09.09.2019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09.09.2019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09.09.2019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19" indent="0">
              <a:buNone/>
              <a:defRPr sz="2800"/>
            </a:lvl2pPr>
            <a:lvl3pPr marL="914239" indent="0">
              <a:buNone/>
              <a:defRPr sz="2400"/>
            </a:lvl3pPr>
            <a:lvl4pPr marL="1371358" indent="0">
              <a:buNone/>
              <a:defRPr sz="2000"/>
            </a:lvl4pPr>
            <a:lvl5pPr marL="1828477" indent="0">
              <a:buNone/>
              <a:defRPr sz="2000"/>
            </a:lvl5pPr>
            <a:lvl6pPr marL="2285596" indent="0">
              <a:buNone/>
              <a:defRPr sz="2000"/>
            </a:lvl6pPr>
            <a:lvl7pPr marL="2742716" indent="0">
              <a:buNone/>
              <a:defRPr sz="2000"/>
            </a:lvl7pPr>
            <a:lvl8pPr marL="3199835" indent="0">
              <a:buNone/>
              <a:defRPr sz="2000"/>
            </a:lvl8pPr>
            <a:lvl9pPr marL="3656954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19" indent="0">
              <a:buNone/>
              <a:defRPr sz="1200"/>
            </a:lvl2pPr>
            <a:lvl3pPr marL="914239" indent="0">
              <a:buNone/>
              <a:defRPr sz="1000"/>
            </a:lvl3pPr>
            <a:lvl4pPr marL="1371358" indent="0">
              <a:buNone/>
              <a:defRPr sz="900"/>
            </a:lvl4pPr>
            <a:lvl5pPr marL="1828477" indent="0">
              <a:buNone/>
              <a:defRPr sz="900"/>
            </a:lvl5pPr>
            <a:lvl6pPr marL="2285596" indent="0">
              <a:buNone/>
              <a:defRPr sz="900"/>
            </a:lvl6pPr>
            <a:lvl7pPr marL="2742716" indent="0">
              <a:buNone/>
              <a:defRPr sz="900"/>
            </a:lvl7pPr>
            <a:lvl8pPr marL="3199835" indent="0">
              <a:buNone/>
              <a:defRPr sz="900"/>
            </a:lvl8pPr>
            <a:lvl9pPr marL="3656954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09.09.2019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24" tIns="45712" rIns="91424" bIns="45712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24" tIns="45712" rIns="91424" bIns="45712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1" y="6356351"/>
            <a:ext cx="21336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A66AE-81F5-474A-B74B-EE41E9320F19}" type="datetimeFigureOut">
              <a:rPr lang="uk-UA" smtClean="0"/>
              <a:t>09.09.2019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1" y="6356351"/>
            <a:ext cx="28956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24" tIns="45712" rIns="91424" bIns="45712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F593F-0D5B-4CF0-BEE2-6583C73E7271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239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39" indent="-342839" algn="l" defTabSz="914239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19" indent="-285700" algn="l" defTabSz="914239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98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18" indent="-228560" algn="l" defTabSz="914239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037" indent="-228560" algn="l" defTabSz="914239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156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75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95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14" indent="-228560" algn="l" defTabSz="91423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9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8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7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9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16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35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54" algn="l" defTabSz="91423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6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увати 1"/>
          <p:cNvGrpSpPr/>
          <p:nvPr/>
        </p:nvGrpSpPr>
        <p:grpSpPr>
          <a:xfrm>
            <a:off x="0" y="2579962"/>
            <a:ext cx="9144000" cy="1436833"/>
            <a:chOff x="0" y="2579962"/>
            <a:chExt cx="9144000" cy="1436833"/>
          </a:xfrm>
        </p:grpSpPr>
        <p:sp>
          <p:nvSpPr>
            <p:cNvPr id="3" name="Прямокутник 2"/>
            <p:cNvSpPr/>
            <p:nvPr/>
          </p:nvSpPr>
          <p:spPr>
            <a:xfrm>
              <a:off x="0" y="2595809"/>
              <a:ext cx="9112019" cy="1404023"/>
            </a:xfrm>
            <a:prstGeom prst="rect">
              <a:avLst/>
            </a:prstGeom>
            <a:solidFill>
              <a:srgbClr val="FEFEFE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4" name="Прямокутник 3"/>
            <p:cNvSpPr/>
            <p:nvPr/>
          </p:nvSpPr>
          <p:spPr>
            <a:xfrm>
              <a:off x="2953182" y="2579962"/>
              <a:ext cx="202603" cy="1436833"/>
            </a:xfrm>
            <a:prstGeom prst="rect">
              <a:avLst/>
            </a:prstGeom>
            <a:solidFill>
              <a:srgbClr val="92D050">
                <a:alpha val="6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5" name="Прямокутник 4"/>
            <p:cNvSpPr/>
            <p:nvPr/>
          </p:nvSpPr>
          <p:spPr>
            <a:xfrm>
              <a:off x="3155786" y="2579962"/>
              <a:ext cx="5988214" cy="1436833"/>
            </a:xfrm>
            <a:prstGeom prst="rect">
              <a:avLst/>
            </a:prstGeom>
            <a:solidFill>
              <a:srgbClr val="286E28"/>
            </a:solidFill>
            <a:ln>
              <a:solidFill>
                <a:srgbClr val="286E2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40074" rIns="0" bIns="40074" rtlCol="0" anchor="ctr"/>
            <a:lstStyle/>
            <a:p>
              <a:pPr algn="ctr">
                <a:spcAft>
                  <a:spcPts val="1052"/>
                </a:spcAft>
              </a:pPr>
              <a:r>
                <a:rPr lang="uk-UA" sz="4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ПРАВА ДИТИНИ</a:t>
              </a:r>
              <a:endParaRPr lang="uk-UA" sz="4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algn="ctr">
                <a:spcAft>
                  <a:spcPts val="1052"/>
                </a:spcAft>
              </a:pPr>
              <a:endParaRPr lang="uk-UA" sz="2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7" name="Рисунок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0677" y="2579962"/>
              <a:ext cx="1963347" cy="1436833"/>
            </a:xfrm>
            <a:prstGeom prst="rect">
              <a:avLst/>
            </a:prstGeom>
            <a:solidFill>
              <a:schemeClr val="bg1"/>
            </a:solidFill>
          </p:spPr>
        </p:pic>
      </p:grpSp>
      <p:sp>
        <p:nvSpPr>
          <p:cNvPr id="6" name="TextBox 5"/>
          <p:cNvSpPr txBox="1"/>
          <p:nvPr/>
        </p:nvSpPr>
        <p:spPr>
          <a:xfrm>
            <a:off x="4941447" y="4567829"/>
            <a:ext cx="4202553" cy="1619814"/>
          </a:xfrm>
          <a:prstGeom prst="rect">
            <a:avLst/>
          </a:prstGeom>
          <a:solidFill>
            <a:schemeClr val="bg1"/>
          </a:solidFill>
        </p:spPr>
        <p:txBody>
          <a:bodyPr wrap="square" lIns="80147" tIns="40074" rIns="80147" bIns="40074" rtlCol="0">
            <a:spAutoFit/>
          </a:bodyPr>
          <a:lstStyle/>
          <a:p>
            <a:r>
              <a:rPr lang="uk-UA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Олена Іпатенко,</a:t>
            </a:r>
          </a:p>
          <a:p>
            <a:r>
              <a:rPr lang="uk-UA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Регіональний центр з надання</a:t>
            </a:r>
          </a:p>
          <a:p>
            <a:r>
              <a:rPr lang="uk-UA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безоплатної вторинної</a:t>
            </a:r>
            <a:br>
              <a:rPr lang="uk-UA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uk-UA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правової допомоги </a:t>
            </a:r>
          </a:p>
          <a:p>
            <a:r>
              <a:rPr lang="uk-UA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 Херсонській області</a:t>
            </a:r>
            <a:endParaRPr lang="uk-UA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1694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/>
        </p:nvSpPr>
        <p:spPr>
          <a:xfrm>
            <a:off x="0" y="240171"/>
            <a:ext cx="9144000" cy="754661"/>
          </a:xfrm>
          <a:prstGeom prst="rect">
            <a:avLst/>
          </a:prstGeom>
          <a:solidFill>
            <a:srgbClr val="286E28"/>
          </a:solidFill>
          <a:ln>
            <a:solidFill>
              <a:srgbClr val="286E28"/>
            </a:solidFill>
          </a:ln>
          <a:effectLst>
            <a:outerShdw blurRad="50800" dist="635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47" tIns="40074" rIns="80147" bIns="40074" rtlCol="0" anchor="ctr"/>
          <a:lstStyle/>
          <a:p>
            <a:pPr algn="ctr"/>
            <a:endParaRPr lang="uk-UA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Заголовок 1"/>
          <p:cNvSpPr txBox="1">
            <a:spLocks/>
          </p:cNvSpPr>
          <p:nvPr/>
        </p:nvSpPr>
        <p:spPr>
          <a:xfrm>
            <a:off x="6804248" y="240171"/>
            <a:ext cx="2267653" cy="754661"/>
          </a:xfrm>
          <a:prstGeom prst="rect">
            <a:avLst/>
          </a:prstGeom>
          <a:noFill/>
        </p:spPr>
        <p:txBody>
          <a:bodyPr vert="horz" lIns="80147" tIns="40074" rIns="80147" bIns="40074" rtlCol="0" anchor="ctr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uk-UA" sz="21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Регіональний центр з надання</a:t>
            </a:r>
          </a:p>
          <a:p>
            <a:pPr algn="l">
              <a:lnSpc>
                <a:spcPct val="100000"/>
              </a:lnSpc>
            </a:pPr>
            <a:r>
              <a:rPr lang="uk-UA" sz="21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безоплатної вторинної</a:t>
            </a:r>
            <a:br>
              <a:rPr lang="uk-UA" sz="21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uk-UA" sz="21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правової допомоги </a:t>
            </a:r>
          </a:p>
          <a:p>
            <a:pPr algn="l">
              <a:lnSpc>
                <a:spcPct val="100000"/>
              </a:lnSpc>
            </a:pPr>
            <a:r>
              <a:rPr lang="uk-UA" sz="21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 Херсонській області</a:t>
            </a:r>
          </a:p>
        </p:txBody>
      </p:sp>
      <p:pic>
        <p:nvPicPr>
          <p:cNvPr id="6" name="Рисунок 5"/>
          <p:cNvPicPr/>
          <p:nvPr/>
        </p:nvPicPr>
        <p:blipFill>
          <a:blip r:embed="rId2"/>
          <a:stretch>
            <a:fillRect/>
          </a:stretch>
        </p:blipFill>
        <p:spPr>
          <a:xfrm>
            <a:off x="5728449" y="260648"/>
            <a:ext cx="1003791" cy="707488"/>
          </a:xfrm>
          <a:prstGeom prst="rect">
            <a:avLst/>
          </a:prstGeom>
        </p:spPr>
      </p:pic>
      <p:sp>
        <p:nvSpPr>
          <p:cNvPr id="4" name="Прямокутник 3"/>
          <p:cNvSpPr/>
          <p:nvPr/>
        </p:nvSpPr>
        <p:spPr>
          <a:xfrm>
            <a:off x="179512" y="108000"/>
            <a:ext cx="216024" cy="108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Овал 4"/>
          <p:cNvSpPr/>
          <p:nvPr/>
        </p:nvSpPr>
        <p:spPr>
          <a:xfrm>
            <a:off x="179512" y="2420888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6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187896" y="4077072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Прямокутник 1"/>
          <p:cNvSpPr/>
          <p:nvPr/>
        </p:nvSpPr>
        <p:spPr>
          <a:xfrm>
            <a:off x="592858" y="1340768"/>
            <a:ext cx="8172909" cy="511256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400" b="1" dirty="0" smtClean="0">
                <a:ln>
                  <a:solidFill>
                    <a:sysClr val="windowText" lastClr="000000"/>
                  </a:solidFill>
                </a:ln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ДИТИНА</a:t>
            </a: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uk-UA" sz="2400" dirty="0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особа до досягнення нею повноліття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400" b="1" dirty="0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малолітня дитина </a:t>
            </a:r>
            <a:r>
              <a:rPr lang="uk-UA" sz="2400" dirty="0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до досягнення 14 років                      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uk-UA" sz="2400" b="1" dirty="0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неповнолітня дитина  </a:t>
            </a:r>
            <a:r>
              <a:rPr lang="uk-UA" sz="2400" dirty="0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від 14 років до 18 років              </a:t>
            </a: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endParaRPr lang="uk-UA" sz="240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endParaRPr lang="uk-UA" sz="240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>
              <a:lnSpc>
                <a:spcPct val="150000"/>
              </a:lnSpc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3933056"/>
            <a:ext cx="3285485" cy="208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11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/>
        </p:nvSpPr>
        <p:spPr>
          <a:xfrm>
            <a:off x="0" y="240171"/>
            <a:ext cx="9144000" cy="754661"/>
          </a:xfrm>
          <a:prstGeom prst="rect">
            <a:avLst/>
          </a:prstGeom>
          <a:solidFill>
            <a:srgbClr val="286E28"/>
          </a:solidFill>
          <a:ln>
            <a:solidFill>
              <a:srgbClr val="286E28"/>
            </a:solidFill>
          </a:ln>
          <a:effectLst>
            <a:outerShdw blurRad="50800" dist="635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47" tIns="40074" rIns="80147" bIns="40074" rtlCol="0" anchor="ctr"/>
          <a:lstStyle/>
          <a:p>
            <a:pPr algn="ctr"/>
            <a:endParaRPr lang="uk-UA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Заголовок 1"/>
          <p:cNvSpPr txBox="1">
            <a:spLocks/>
          </p:cNvSpPr>
          <p:nvPr/>
        </p:nvSpPr>
        <p:spPr>
          <a:xfrm>
            <a:off x="6804248" y="240171"/>
            <a:ext cx="2267653" cy="754661"/>
          </a:xfrm>
          <a:prstGeom prst="rect">
            <a:avLst/>
          </a:prstGeom>
          <a:noFill/>
        </p:spPr>
        <p:txBody>
          <a:bodyPr vert="horz" lIns="80147" tIns="40074" rIns="80147" bIns="40074" rtlCol="0" anchor="ctr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uk-UA" sz="21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Регіональний центр з надання</a:t>
            </a:r>
          </a:p>
          <a:p>
            <a:pPr algn="l">
              <a:lnSpc>
                <a:spcPct val="100000"/>
              </a:lnSpc>
            </a:pPr>
            <a:r>
              <a:rPr lang="uk-UA" sz="21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безоплатної вторинної</a:t>
            </a:r>
            <a:br>
              <a:rPr lang="uk-UA" sz="21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uk-UA" sz="21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правової допомоги </a:t>
            </a:r>
          </a:p>
          <a:p>
            <a:pPr algn="l">
              <a:lnSpc>
                <a:spcPct val="100000"/>
              </a:lnSpc>
            </a:pPr>
            <a:r>
              <a:rPr lang="uk-UA" sz="21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 Херсонській області</a:t>
            </a:r>
          </a:p>
        </p:txBody>
      </p:sp>
      <p:pic>
        <p:nvPicPr>
          <p:cNvPr id="6" name="Рисунок 5"/>
          <p:cNvPicPr/>
          <p:nvPr/>
        </p:nvPicPr>
        <p:blipFill>
          <a:blip r:embed="rId2"/>
          <a:stretch>
            <a:fillRect/>
          </a:stretch>
        </p:blipFill>
        <p:spPr>
          <a:xfrm>
            <a:off x="5728449" y="260648"/>
            <a:ext cx="1003791" cy="707488"/>
          </a:xfrm>
          <a:prstGeom prst="rect">
            <a:avLst/>
          </a:prstGeom>
        </p:spPr>
      </p:pic>
      <p:sp>
        <p:nvSpPr>
          <p:cNvPr id="4" name="Прямокутник 3"/>
          <p:cNvSpPr/>
          <p:nvPr/>
        </p:nvSpPr>
        <p:spPr>
          <a:xfrm>
            <a:off x="179512" y="108000"/>
            <a:ext cx="216024" cy="108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Овал 4"/>
          <p:cNvSpPr/>
          <p:nvPr/>
        </p:nvSpPr>
        <p:spPr>
          <a:xfrm>
            <a:off x="179512" y="2420888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6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187896" y="4077072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Прямокутник 1"/>
          <p:cNvSpPr/>
          <p:nvPr/>
        </p:nvSpPr>
        <p:spPr>
          <a:xfrm>
            <a:off x="592858" y="1268760"/>
            <a:ext cx="8172909" cy="532859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4000" b="1" dirty="0" smtClean="0">
                <a:ln>
                  <a:solidFill>
                    <a:sysClr val="windowText" lastClr="000000"/>
                  </a:solidFill>
                </a:ln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Законодавство з питань прав дитини</a:t>
            </a:r>
          </a:p>
          <a:p>
            <a:pPr algn="ctr"/>
            <a:endParaRPr lang="uk-UA" b="1" dirty="0" smtClean="0">
              <a:ln>
                <a:solidFill>
                  <a:sysClr val="windowText" lastClr="000000"/>
                </a:solidFill>
              </a:ln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uk-UA" sz="2000" dirty="0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Конституція України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uk-UA" sz="2000" dirty="0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Конвенція ООН про права дитини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uk-UA" sz="2000" dirty="0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Сімейний кодекс України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uk-UA" sz="2000" dirty="0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Цивільний кодекс України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uk-UA" sz="2000" dirty="0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Житловий кодекс України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uk-UA" sz="2000" dirty="0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Закон України «Про охорону дитинства»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uk-UA" sz="2000" dirty="0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Закон України «Про основи соціального захисту бездомних осіб і безпритульних дітей»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uk-UA" sz="2000" dirty="0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Закон України «Про забезпечення організаційно-правових умов соціального захисту дітей-сиріт та дітей, позбавлених батьківського піклування»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uk-UA" sz="24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2636912"/>
            <a:ext cx="2601466" cy="1909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937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/>
        </p:nvSpPr>
        <p:spPr>
          <a:xfrm>
            <a:off x="0" y="240171"/>
            <a:ext cx="9144000" cy="754661"/>
          </a:xfrm>
          <a:prstGeom prst="rect">
            <a:avLst/>
          </a:prstGeom>
          <a:solidFill>
            <a:srgbClr val="286E28"/>
          </a:solidFill>
          <a:ln>
            <a:solidFill>
              <a:srgbClr val="286E28"/>
            </a:solidFill>
          </a:ln>
          <a:effectLst>
            <a:outerShdw blurRad="50800" dist="635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47" tIns="40074" rIns="80147" bIns="40074" rtlCol="0" anchor="ctr"/>
          <a:lstStyle/>
          <a:p>
            <a:pPr algn="ctr"/>
            <a:endParaRPr lang="uk-UA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Заголовок 1"/>
          <p:cNvSpPr txBox="1">
            <a:spLocks/>
          </p:cNvSpPr>
          <p:nvPr/>
        </p:nvSpPr>
        <p:spPr>
          <a:xfrm>
            <a:off x="6804248" y="240171"/>
            <a:ext cx="2267653" cy="754661"/>
          </a:xfrm>
          <a:prstGeom prst="rect">
            <a:avLst/>
          </a:prstGeom>
          <a:noFill/>
        </p:spPr>
        <p:txBody>
          <a:bodyPr vert="horz" lIns="80147" tIns="40074" rIns="80147" bIns="40074" rtlCol="0" anchor="ctr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uk-UA" sz="21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Регіональний центр з надання</a:t>
            </a:r>
          </a:p>
          <a:p>
            <a:pPr algn="l">
              <a:lnSpc>
                <a:spcPct val="100000"/>
              </a:lnSpc>
            </a:pPr>
            <a:r>
              <a:rPr lang="uk-UA" sz="21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безоплатної вторинної</a:t>
            </a:r>
            <a:br>
              <a:rPr lang="uk-UA" sz="21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uk-UA" sz="21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правової допомоги </a:t>
            </a:r>
          </a:p>
          <a:p>
            <a:pPr algn="l">
              <a:lnSpc>
                <a:spcPct val="100000"/>
              </a:lnSpc>
            </a:pPr>
            <a:r>
              <a:rPr lang="uk-UA" sz="21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 Херсонській області</a:t>
            </a:r>
          </a:p>
        </p:txBody>
      </p:sp>
      <p:pic>
        <p:nvPicPr>
          <p:cNvPr id="6" name="Рисунок 5"/>
          <p:cNvPicPr/>
          <p:nvPr/>
        </p:nvPicPr>
        <p:blipFill>
          <a:blip r:embed="rId2"/>
          <a:stretch>
            <a:fillRect/>
          </a:stretch>
        </p:blipFill>
        <p:spPr>
          <a:xfrm>
            <a:off x="5728449" y="260648"/>
            <a:ext cx="1003791" cy="707488"/>
          </a:xfrm>
          <a:prstGeom prst="rect">
            <a:avLst/>
          </a:prstGeom>
        </p:spPr>
      </p:pic>
      <p:sp>
        <p:nvSpPr>
          <p:cNvPr id="4" name="Прямокутник 3"/>
          <p:cNvSpPr/>
          <p:nvPr/>
        </p:nvSpPr>
        <p:spPr>
          <a:xfrm>
            <a:off x="179512" y="108000"/>
            <a:ext cx="216024" cy="108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Овал 4"/>
          <p:cNvSpPr/>
          <p:nvPr/>
        </p:nvSpPr>
        <p:spPr>
          <a:xfrm>
            <a:off x="179512" y="2420888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6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187896" y="4077072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Прямокутник 1"/>
          <p:cNvSpPr/>
          <p:nvPr/>
        </p:nvSpPr>
        <p:spPr>
          <a:xfrm>
            <a:off x="592858" y="1188000"/>
            <a:ext cx="8172909" cy="540935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sz="2400" b="1" dirty="0" smtClean="0">
              <a:ln>
                <a:solidFill>
                  <a:sysClr val="windowText" lastClr="000000"/>
                </a:solidFill>
              </a:ln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uk-UA" sz="2800" b="1" dirty="0" smtClean="0">
                <a:ln>
                  <a:solidFill>
                    <a:sysClr val="windowText" lastClr="000000"/>
                  </a:solidFill>
                </a:ln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ГАРАНТІЇПРАВ ДИТИНИ, ЗАКРІПЛЕНІ ЗАКОНОДАВСТВОМ УКРАЇНИ</a:t>
            </a:r>
          </a:p>
          <a:p>
            <a:pPr algn="ctr"/>
            <a:endParaRPr lang="uk-UA" sz="1400" b="1" dirty="0" smtClean="0">
              <a:ln>
                <a:solidFill>
                  <a:sysClr val="windowText" lastClr="000000"/>
                </a:solidFill>
              </a:ln>
              <a:solidFill>
                <a:schemeClr val="bg1">
                  <a:lumMod val="8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uk-UA" sz="2800" dirty="0" smtClean="0">
                <a:ln>
                  <a:solidFill>
                    <a:sysClr val="windowText" lastClr="000000"/>
                  </a:solidFill>
                </a:ln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Конституція України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uk-UA" sz="2200" dirty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</a:t>
            </a:r>
            <a:r>
              <a:rPr lang="uk-UA" sz="2200" dirty="0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таття 21 «Усі люди є вільні і рівні у своїй гідності та правах. Права і свободи людини є невідчужуваними і непорушними»</a:t>
            </a:r>
          </a:p>
          <a:p>
            <a:endParaRPr lang="uk-UA" sz="220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uk-UA" sz="2200" dirty="0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стаття 24 «Громадяни мають рівні конституційні права і свободи та є рівними перед законом»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endParaRPr lang="uk-UA" sz="220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uk-UA" sz="2200" dirty="0" smtClean="0">
                <a:ln>
                  <a:solidFill>
                    <a:sysClr val="windowText" lastClr="000000"/>
                  </a:solidFill>
                </a:ln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стаття 52 «Діти рівні у своїх правах незалежно від походження, а також від того, народжені вони в шлюбі чи поза ним. Будь-яке насильство над дитиною та її експлуатація переслідуються за законом»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uk-UA" sz="240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400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/>
        </p:nvSpPr>
        <p:spPr>
          <a:xfrm>
            <a:off x="0" y="240171"/>
            <a:ext cx="9144000" cy="754661"/>
          </a:xfrm>
          <a:prstGeom prst="rect">
            <a:avLst/>
          </a:prstGeom>
          <a:solidFill>
            <a:srgbClr val="286E28"/>
          </a:solidFill>
          <a:ln>
            <a:solidFill>
              <a:srgbClr val="286E28"/>
            </a:solidFill>
          </a:ln>
          <a:effectLst>
            <a:outerShdw blurRad="50800" dist="635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47" tIns="40074" rIns="80147" bIns="40074" rtlCol="0" anchor="ctr"/>
          <a:lstStyle/>
          <a:p>
            <a:pPr algn="ctr"/>
            <a:endParaRPr lang="uk-UA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Заголовок 1"/>
          <p:cNvSpPr txBox="1">
            <a:spLocks/>
          </p:cNvSpPr>
          <p:nvPr/>
        </p:nvSpPr>
        <p:spPr>
          <a:xfrm>
            <a:off x="6804248" y="240171"/>
            <a:ext cx="2267653" cy="754661"/>
          </a:xfrm>
          <a:prstGeom prst="rect">
            <a:avLst/>
          </a:prstGeom>
          <a:noFill/>
        </p:spPr>
        <p:txBody>
          <a:bodyPr vert="horz" lIns="80147" tIns="40074" rIns="80147" bIns="40074" rtlCol="0" anchor="ctr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uk-UA" sz="21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Регіональний центр з надання</a:t>
            </a:r>
          </a:p>
          <a:p>
            <a:pPr algn="l">
              <a:lnSpc>
                <a:spcPct val="100000"/>
              </a:lnSpc>
            </a:pPr>
            <a:r>
              <a:rPr lang="uk-UA" sz="21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безоплатної вторинної</a:t>
            </a:r>
            <a:br>
              <a:rPr lang="uk-UA" sz="21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uk-UA" sz="21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правової допомоги </a:t>
            </a:r>
          </a:p>
          <a:p>
            <a:pPr algn="l">
              <a:lnSpc>
                <a:spcPct val="100000"/>
              </a:lnSpc>
            </a:pPr>
            <a:r>
              <a:rPr lang="uk-UA" sz="21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 Херсонській області</a:t>
            </a:r>
          </a:p>
        </p:txBody>
      </p:sp>
      <p:pic>
        <p:nvPicPr>
          <p:cNvPr id="6" name="Рисунок 5"/>
          <p:cNvPicPr/>
          <p:nvPr/>
        </p:nvPicPr>
        <p:blipFill>
          <a:blip r:embed="rId2"/>
          <a:stretch>
            <a:fillRect/>
          </a:stretch>
        </p:blipFill>
        <p:spPr>
          <a:xfrm>
            <a:off x="5728449" y="260648"/>
            <a:ext cx="1003791" cy="707488"/>
          </a:xfrm>
          <a:prstGeom prst="rect">
            <a:avLst/>
          </a:prstGeom>
        </p:spPr>
      </p:pic>
      <p:sp>
        <p:nvSpPr>
          <p:cNvPr id="4" name="Прямокутник 3"/>
          <p:cNvSpPr/>
          <p:nvPr/>
        </p:nvSpPr>
        <p:spPr>
          <a:xfrm>
            <a:off x="179512" y="108000"/>
            <a:ext cx="216024" cy="108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Овал 4"/>
          <p:cNvSpPr/>
          <p:nvPr/>
        </p:nvSpPr>
        <p:spPr>
          <a:xfrm>
            <a:off x="179512" y="2420888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6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187896" y="4077072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Прямокутник 1"/>
          <p:cNvSpPr/>
          <p:nvPr/>
        </p:nvSpPr>
        <p:spPr>
          <a:xfrm>
            <a:off x="611560" y="1188000"/>
            <a:ext cx="8172909" cy="540935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buFont typeface="Wingdings" panose="05000000000000000000" pitchFamily="2" charset="2"/>
              <a:buChar char="ü"/>
            </a:pPr>
            <a:r>
              <a:rPr lang="uk-UA" sz="2800" dirty="0" smtClean="0">
                <a:ln>
                  <a:solidFill>
                    <a:sysClr val="windowText" lastClr="000000"/>
                  </a:solidFill>
                </a:ln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ПРАВА ДИТИНИ,</a:t>
            </a:r>
          </a:p>
          <a:p>
            <a:pPr algn="ctr"/>
            <a:r>
              <a:rPr lang="uk-UA" sz="2800" dirty="0">
                <a:ln>
                  <a:solidFill>
                    <a:sysClr val="windowText" lastClr="000000"/>
                  </a:solidFill>
                </a:ln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</a:t>
            </a:r>
            <a:r>
              <a:rPr lang="uk-UA" sz="2800" dirty="0" smtClean="0">
                <a:ln>
                  <a:solidFill>
                    <a:sysClr val="windowText" lastClr="000000"/>
                  </a:solidFill>
                </a:ln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кі гарантуються міжнародним та національним законодавством</a:t>
            </a:r>
            <a:endParaRPr lang="en-US" sz="2800" dirty="0" smtClean="0">
              <a:ln>
                <a:solidFill>
                  <a:sysClr val="windowText" lastClr="000000"/>
                </a:solidFill>
              </a:ln>
              <a:solidFill>
                <a:srgbClr val="7030A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uk-UA" sz="1400" dirty="0" smtClean="0">
              <a:ln>
                <a:solidFill>
                  <a:sysClr val="windowText" lastClr="000000"/>
                </a:solidFill>
              </a:ln>
              <a:solidFill>
                <a:srgbClr val="7030A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2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 на життя</a:t>
            </a:r>
          </a:p>
          <a:p>
            <a:endParaRPr lang="uk-UA" sz="2200" b="1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uk-UA" sz="2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</a:t>
            </a:r>
            <a:r>
              <a:rPr lang="uk-UA" sz="2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раво на охорону здоров</a:t>
            </a:r>
            <a:r>
              <a:rPr lang="en-US" sz="2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’</a:t>
            </a:r>
            <a:r>
              <a:rPr lang="uk-UA" sz="2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я, на </a:t>
            </a:r>
          </a:p>
          <a:p>
            <a:r>
              <a:rPr lang="uk-UA" sz="2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uk-UA" sz="2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безпечні умови для життя і</a:t>
            </a:r>
          </a:p>
          <a:p>
            <a:r>
              <a:rPr lang="uk-UA" sz="2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здорового розвитку</a:t>
            </a:r>
          </a:p>
          <a:p>
            <a:endParaRPr lang="uk-UA" sz="2200" b="1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 на ім</a:t>
            </a:r>
            <a:r>
              <a:rPr lang="en-US" sz="2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’</a:t>
            </a:r>
            <a:r>
              <a:rPr lang="uk-UA" sz="2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я та громадянство</a:t>
            </a:r>
          </a:p>
          <a:p>
            <a:endParaRPr lang="uk-UA" sz="22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 на достатній життєвий рівень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(для фізичного, інтелектуального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морального,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культурного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духовного і соціального розвитк</a:t>
            </a:r>
            <a:r>
              <a:rPr lang="ru-RU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</a:t>
            </a:r>
            <a:endParaRPr lang="uk-UA" sz="220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8449" y="2852936"/>
            <a:ext cx="2913655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308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/>
        </p:nvSpPr>
        <p:spPr>
          <a:xfrm>
            <a:off x="0" y="240171"/>
            <a:ext cx="9144000" cy="754661"/>
          </a:xfrm>
          <a:prstGeom prst="rect">
            <a:avLst/>
          </a:prstGeom>
          <a:solidFill>
            <a:srgbClr val="286E28"/>
          </a:solidFill>
          <a:ln>
            <a:solidFill>
              <a:srgbClr val="286E28"/>
            </a:solidFill>
          </a:ln>
          <a:effectLst>
            <a:outerShdw blurRad="50800" dist="635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47" tIns="40074" rIns="80147" bIns="40074" rtlCol="0" anchor="ctr"/>
          <a:lstStyle/>
          <a:p>
            <a:pPr algn="ctr"/>
            <a:endParaRPr lang="uk-UA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Заголовок 1"/>
          <p:cNvSpPr txBox="1">
            <a:spLocks/>
          </p:cNvSpPr>
          <p:nvPr/>
        </p:nvSpPr>
        <p:spPr>
          <a:xfrm>
            <a:off x="6804248" y="240171"/>
            <a:ext cx="2267653" cy="754661"/>
          </a:xfrm>
          <a:prstGeom prst="rect">
            <a:avLst/>
          </a:prstGeom>
          <a:noFill/>
        </p:spPr>
        <p:txBody>
          <a:bodyPr vert="horz" lIns="80147" tIns="40074" rIns="80147" bIns="40074" rtlCol="0" anchor="ctr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uk-UA" sz="21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Регіональний центр з надання</a:t>
            </a:r>
          </a:p>
          <a:p>
            <a:pPr algn="l">
              <a:lnSpc>
                <a:spcPct val="100000"/>
              </a:lnSpc>
            </a:pPr>
            <a:r>
              <a:rPr lang="uk-UA" sz="21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безоплатної вторинної</a:t>
            </a:r>
            <a:br>
              <a:rPr lang="uk-UA" sz="21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uk-UA" sz="21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правової допомоги </a:t>
            </a:r>
          </a:p>
          <a:p>
            <a:pPr algn="l">
              <a:lnSpc>
                <a:spcPct val="100000"/>
              </a:lnSpc>
            </a:pPr>
            <a:r>
              <a:rPr lang="uk-UA" sz="21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 Херсонській області</a:t>
            </a:r>
          </a:p>
        </p:txBody>
      </p:sp>
      <p:pic>
        <p:nvPicPr>
          <p:cNvPr id="6" name="Рисунок 5"/>
          <p:cNvPicPr/>
          <p:nvPr/>
        </p:nvPicPr>
        <p:blipFill>
          <a:blip r:embed="rId2"/>
          <a:stretch>
            <a:fillRect/>
          </a:stretch>
        </p:blipFill>
        <p:spPr>
          <a:xfrm>
            <a:off x="5728449" y="260648"/>
            <a:ext cx="1003791" cy="707488"/>
          </a:xfrm>
          <a:prstGeom prst="rect">
            <a:avLst/>
          </a:prstGeom>
        </p:spPr>
      </p:pic>
      <p:sp>
        <p:nvSpPr>
          <p:cNvPr id="4" name="Прямокутник 3"/>
          <p:cNvSpPr/>
          <p:nvPr/>
        </p:nvSpPr>
        <p:spPr>
          <a:xfrm>
            <a:off x="179512" y="108000"/>
            <a:ext cx="216024" cy="108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Овал 4"/>
          <p:cNvSpPr/>
          <p:nvPr/>
        </p:nvSpPr>
        <p:spPr>
          <a:xfrm>
            <a:off x="179512" y="2420888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6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187896" y="4077072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Прямокутник 1"/>
          <p:cNvSpPr/>
          <p:nvPr/>
        </p:nvSpPr>
        <p:spPr>
          <a:xfrm>
            <a:off x="592858" y="1188000"/>
            <a:ext cx="8172909" cy="540935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q"/>
            </a:pPr>
            <a:endParaRPr lang="uk-UA" sz="220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uk-UA" sz="2200" dirty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uk-UA" sz="2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 на вільне висловлення своєї думки та розвиток суспільної активності</a:t>
            </a:r>
          </a:p>
          <a:p>
            <a:endParaRPr lang="uk-UA" sz="22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uk-UA" sz="2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</a:t>
            </a:r>
            <a:r>
              <a:rPr lang="uk-UA" sz="2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раво на отримання інформації, що відповідає віку дитини</a:t>
            </a:r>
            <a:r>
              <a:rPr lang="ru-RU" sz="2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(в тому числі право на вільний пошук, отримання, використання,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поширення 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 зберігання інформації в усній, письмовій чи іншій формі, за допомогою творів мистецтва, літератури, засобів масової інформації, засобів зв'язку (комп'ютерної, телефонної мережі тощо) чи інших засобів на вибір дитини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endParaRPr lang="uk-UA" sz="22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</a:t>
            </a:r>
            <a:r>
              <a:rPr lang="uk-UA" sz="2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раво на свободу совісті та релігійних переконань</a:t>
            </a:r>
            <a:endParaRPr lang="en-US" sz="2200" b="1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en-US" sz="2200" b="1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sz="2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 на свободу, особисту недоторканність та захист гідності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(дитина </a:t>
            </a:r>
            <a:r>
              <a:rPr lang="uk-UA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має право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особисто звернутися до державних органів за </a:t>
            </a:r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захистом 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своїх прав, свобод і </a:t>
            </a:r>
            <a:r>
              <a:rPr lang="ru-RU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законних інтересів</a:t>
            </a:r>
            <a:r>
              <a:rPr lang="ru-RU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);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uk-UA" sz="220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uk-UA" sz="2400" dirty="0" smtClean="0">
              <a:ln>
                <a:solidFill>
                  <a:sysClr val="windowText" lastClr="000000"/>
                </a:solidFill>
              </a:ln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6300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/>
        </p:nvSpPr>
        <p:spPr>
          <a:xfrm>
            <a:off x="0" y="240171"/>
            <a:ext cx="9144000" cy="754661"/>
          </a:xfrm>
          <a:prstGeom prst="rect">
            <a:avLst/>
          </a:prstGeom>
          <a:solidFill>
            <a:srgbClr val="286E28"/>
          </a:solidFill>
          <a:ln>
            <a:solidFill>
              <a:srgbClr val="286E28"/>
            </a:solidFill>
          </a:ln>
          <a:effectLst>
            <a:outerShdw blurRad="50800" dist="635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47" tIns="40074" rIns="80147" bIns="40074" rtlCol="0" anchor="ctr"/>
          <a:lstStyle/>
          <a:p>
            <a:pPr algn="ctr"/>
            <a:endParaRPr lang="uk-UA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Заголовок 1"/>
          <p:cNvSpPr txBox="1">
            <a:spLocks/>
          </p:cNvSpPr>
          <p:nvPr/>
        </p:nvSpPr>
        <p:spPr>
          <a:xfrm>
            <a:off x="6804248" y="240171"/>
            <a:ext cx="2267653" cy="754661"/>
          </a:xfrm>
          <a:prstGeom prst="rect">
            <a:avLst/>
          </a:prstGeom>
          <a:noFill/>
        </p:spPr>
        <p:txBody>
          <a:bodyPr vert="horz" lIns="80147" tIns="40074" rIns="80147" bIns="40074" rtlCol="0" anchor="ctr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uk-UA" sz="21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Регіональний центр з надання</a:t>
            </a:r>
          </a:p>
          <a:p>
            <a:pPr algn="l">
              <a:lnSpc>
                <a:spcPct val="100000"/>
              </a:lnSpc>
            </a:pPr>
            <a:r>
              <a:rPr lang="uk-UA" sz="21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безоплатної вторинної</a:t>
            </a:r>
            <a:br>
              <a:rPr lang="uk-UA" sz="21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uk-UA" sz="21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правової допомоги </a:t>
            </a:r>
          </a:p>
          <a:p>
            <a:pPr algn="l">
              <a:lnSpc>
                <a:spcPct val="100000"/>
              </a:lnSpc>
            </a:pPr>
            <a:r>
              <a:rPr lang="uk-UA" sz="21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 Херсонській області</a:t>
            </a:r>
          </a:p>
        </p:txBody>
      </p:sp>
      <p:pic>
        <p:nvPicPr>
          <p:cNvPr id="6" name="Рисунок 5"/>
          <p:cNvPicPr/>
          <p:nvPr/>
        </p:nvPicPr>
        <p:blipFill>
          <a:blip r:embed="rId2"/>
          <a:stretch>
            <a:fillRect/>
          </a:stretch>
        </p:blipFill>
        <p:spPr>
          <a:xfrm>
            <a:off x="5728449" y="260648"/>
            <a:ext cx="1003791" cy="707488"/>
          </a:xfrm>
          <a:prstGeom prst="rect">
            <a:avLst/>
          </a:prstGeom>
        </p:spPr>
      </p:pic>
      <p:sp>
        <p:nvSpPr>
          <p:cNvPr id="4" name="Прямокутник 3"/>
          <p:cNvSpPr/>
          <p:nvPr/>
        </p:nvSpPr>
        <p:spPr>
          <a:xfrm>
            <a:off x="179512" y="108000"/>
            <a:ext cx="216024" cy="108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Овал 4"/>
          <p:cNvSpPr/>
          <p:nvPr/>
        </p:nvSpPr>
        <p:spPr>
          <a:xfrm>
            <a:off x="179512" y="2420888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6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187896" y="4077072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Прямокутник 1"/>
          <p:cNvSpPr/>
          <p:nvPr/>
        </p:nvSpPr>
        <p:spPr>
          <a:xfrm>
            <a:off x="592858" y="1188000"/>
            <a:ext cx="8172909" cy="5409352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en-US" sz="2200" b="1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uk-UA" sz="2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 на захист від усіх форм насильства</a:t>
            </a:r>
          </a:p>
          <a:p>
            <a:endParaRPr lang="uk-UA" sz="2200" b="1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 на проживання в сім'ї разом з батьками або в сім'ї одного з них та право на піклування батьків</a:t>
            </a:r>
            <a:r>
              <a:rPr lang="uk-UA" sz="2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lvl="0"/>
            <a:r>
              <a:rPr lang="uk-UA" sz="2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</a:t>
            </a:r>
            <a:r>
              <a:rPr lang="uk-UA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(в тому числі право на контакт з батьками, які проживають окремо,</a:t>
            </a:r>
          </a:p>
          <a:p>
            <a:pPr lvl="0"/>
            <a:r>
              <a:rPr lang="uk-UA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право на контакт з батьками, іншими членами сім</a:t>
            </a:r>
            <a:r>
              <a:rPr lang="en-US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’</a:t>
            </a:r>
            <a:r>
              <a:rPr lang="uk-UA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ї та родичами, які</a:t>
            </a:r>
          </a:p>
          <a:p>
            <a:pPr lvl="0"/>
            <a:r>
              <a:rPr lang="uk-UA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проживають у різних державах)</a:t>
            </a:r>
          </a:p>
          <a:p>
            <a:pPr lvl="0"/>
            <a:endParaRPr lang="uk-UA" sz="2200" b="1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buFont typeface="Wingdings" panose="05000000000000000000" pitchFamily="2" charset="2"/>
              <a:buChar char="q"/>
            </a:pPr>
            <a:r>
              <a:rPr lang="uk-UA" sz="22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</a:t>
            </a:r>
            <a:r>
              <a:rPr lang="uk-UA" sz="2200" b="1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раво на освіту</a:t>
            </a:r>
          </a:p>
          <a:p>
            <a:pPr lvl="0"/>
            <a:endParaRPr lang="uk-UA" sz="2200" b="1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buFont typeface="Wingdings" panose="05000000000000000000" pitchFamily="2" charset="2"/>
              <a:buChar char="q"/>
            </a:pPr>
            <a:r>
              <a:rPr lang="ru-RU" sz="22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 </a:t>
            </a:r>
            <a:r>
              <a:rPr lang="ru-RU" sz="22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працю та на зайняття підприємницькою </a:t>
            </a:r>
            <a:r>
              <a:rPr lang="ru-RU" sz="22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діяльністю</a:t>
            </a:r>
          </a:p>
          <a:p>
            <a:pPr lvl="0"/>
            <a:endParaRPr lang="ru-RU" sz="22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buFont typeface="Wingdings" panose="05000000000000000000" pitchFamily="2" charset="2"/>
              <a:buChar char="q"/>
            </a:pPr>
            <a:r>
              <a:rPr lang="ru-RU" sz="2200" b="1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 </a:t>
            </a:r>
            <a:r>
              <a:rPr lang="ru-RU" sz="22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майно та житло </a:t>
            </a:r>
            <a:r>
              <a:rPr lang="ru-RU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(зокрема, дитина наймача або власника житла має право користуватися ним нарівні з останнім</a:t>
            </a:r>
            <a:r>
              <a:rPr lang="ru-RU" dirty="0" smtClean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ru-RU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lvl="0" indent="-342900">
              <a:buFont typeface="Wingdings" panose="05000000000000000000" pitchFamily="2" charset="2"/>
              <a:buChar char="q"/>
            </a:pP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/>
            <a:endParaRPr lang="uk-UA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uk-UA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7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/>
        </p:nvSpPr>
        <p:spPr>
          <a:xfrm>
            <a:off x="0" y="240171"/>
            <a:ext cx="9144000" cy="754661"/>
          </a:xfrm>
          <a:prstGeom prst="rect">
            <a:avLst/>
          </a:prstGeom>
          <a:solidFill>
            <a:srgbClr val="286E28"/>
          </a:solidFill>
          <a:ln>
            <a:solidFill>
              <a:srgbClr val="286E28"/>
            </a:solidFill>
          </a:ln>
          <a:effectLst>
            <a:outerShdw blurRad="50800" dist="635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47" tIns="40074" rIns="80147" bIns="40074" rtlCol="0" anchor="ctr"/>
          <a:lstStyle/>
          <a:p>
            <a:pPr algn="ctr"/>
            <a:endParaRPr lang="uk-UA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Заголовок 1"/>
          <p:cNvSpPr txBox="1">
            <a:spLocks/>
          </p:cNvSpPr>
          <p:nvPr/>
        </p:nvSpPr>
        <p:spPr>
          <a:xfrm>
            <a:off x="6804248" y="240171"/>
            <a:ext cx="2267653" cy="754661"/>
          </a:xfrm>
          <a:prstGeom prst="rect">
            <a:avLst/>
          </a:prstGeom>
          <a:noFill/>
        </p:spPr>
        <p:txBody>
          <a:bodyPr vert="horz" lIns="80147" tIns="40074" rIns="80147" bIns="40074" rtlCol="0" anchor="ctr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uk-UA" sz="21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Регіональний центр з надання</a:t>
            </a:r>
          </a:p>
          <a:p>
            <a:pPr algn="l">
              <a:lnSpc>
                <a:spcPct val="100000"/>
              </a:lnSpc>
            </a:pPr>
            <a:r>
              <a:rPr lang="uk-UA" sz="21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безоплатної вторинної</a:t>
            </a:r>
            <a:br>
              <a:rPr lang="uk-UA" sz="21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uk-UA" sz="21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правової допомоги </a:t>
            </a:r>
          </a:p>
          <a:p>
            <a:pPr algn="l">
              <a:lnSpc>
                <a:spcPct val="100000"/>
              </a:lnSpc>
            </a:pPr>
            <a:r>
              <a:rPr lang="uk-UA" sz="21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 Херсонській області</a:t>
            </a:r>
          </a:p>
        </p:txBody>
      </p:sp>
      <p:pic>
        <p:nvPicPr>
          <p:cNvPr id="6" name="Рисунок 5"/>
          <p:cNvPicPr/>
          <p:nvPr/>
        </p:nvPicPr>
        <p:blipFill>
          <a:blip r:embed="rId2"/>
          <a:stretch>
            <a:fillRect/>
          </a:stretch>
        </p:blipFill>
        <p:spPr>
          <a:xfrm>
            <a:off x="5728449" y="260648"/>
            <a:ext cx="1003791" cy="707488"/>
          </a:xfrm>
          <a:prstGeom prst="rect">
            <a:avLst/>
          </a:prstGeom>
        </p:spPr>
      </p:pic>
      <p:sp>
        <p:nvSpPr>
          <p:cNvPr id="4" name="Прямокутник 3"/>
          <p:cNvSpPr/>
          <p:nvPr/>
        </p:nvSpPr>
        <p:spPr>
          <a:xfrm>
            <a:off x="179512" y="108000"/>
            <a:ext cx="216024" cy="108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Овал 4"/>
          <p:cNvSpPr/>
          <p:nvPr/>
        </p:nvSpPr>
        <p:spPr>
          <a:xfrm>
            <a:off x="179512" y="2420888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6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187896" y="4077072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Прямокутник 1"/>
          <p:cNvSpPr/>
          <p:nvPr/>
        </p:nvSpPr>
        <p:spPr>
          <a:xfrm>
            <a:off x="592858" y="1188000"/>
            <a:ext cx="8172909" cy="5409352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2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 на об'єднання в дитячі та молодіжні громадські організації </a:t>
            </a:r>
            <a:r>
              <a:rPr lang="ru-RU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(при цьому створення дитячих організацій політичного та релігійного спрямування забороняється)</a:t>
            </a:r>
          </a:p>
          <a:p>
            <a:pPr lvl="0"/>
            <a:endParaRPr lang="uk-UA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2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 на звернення </a:t>
            </a:r>
            <a:r>
              <a:rPr lang="ru-RU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(зокрема, до органів державної влади, органів місцевого самоврядування, підприємств, установ, організацій, засобів масової інформації та їх посадових осіб із зауваженнями та пропозиціями стосовно їхньої діяльності, заявами та клопотаннями щодо реалізації своїх прав і законних інтересів та скаргами про їх порушення)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uk-UA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uk-UA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uk-UA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uk-UA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uk-UA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uk-UA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uk-UA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ru-RU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2796" y="4221088"/>
            <a:ext cx="3398887" cy="220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456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кутник 6"/>
          <p:cNvSpPr/>
          <p:nvPr/>
        </p:nvSpPr>
        <p:spPr>
          <a:xfrm>
            <a:off x="-155226" y="230288"/>
            <a:ext cx="9144000" cy="754661"/>
          </a:xfrm>
          <a:prstGeom prst="rect">
            <a:avLst/>
          </a:prstGeom>
          <a:solidFill>
            <a:srgbClr val="286E28"/>
          </a:solidFill>
          <a:ln>
            <a:solidFill>
              <a:srgbClr val="286E28"/>
            </a:solidFill>
          </a:ln>
          <a:effectLst>
            <a:outerShdw blurRad="50800" dist="635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47" tIns="40074" rIns="80147" bIns="40074" rtlCol="0" anchor="ctr"/>
          <a:lstStyle/>
          <a:p>
            <a:pPr algn="ctr"/>
            <a:endParaRPr lang="uk-UA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Заголовок 1"/>
          <p:cNvSpPr txBox="1">
            <a:spLocks/>
          </p:cNvSpPr>
          <p:nvPr/>
        </p:nvSpPr>
        <p:spPr>
          <a:xfrm>
            <a:off x="6804248" y="240171"/>
            <a:ext cx="2267653" cy="754661"/>
          </a:xfrm>
          <a:prstGeom prst="rect">
            <a:avLst/>
          </a:prstGeom>
          <a:noFill/>
        </p:spPr>
        <p:txBody>
          <a:bodyPr vert="horz" lIns="80147" tIns="40074" rIns="80147" bIns="40074" rtlCol="0" anchor="ctr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uk-UA" sz="21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Регіональний центр з надання</a:t>
            </a:r>
          </a:p>
          <a:p>
            <a:pPr algn="l">
              <a:lnSpc>
                <a:spcPct val="100000"/>
              </a:lnSpc>
            </a:pPr>
            <a:r>
              <a:rPr lang="uk-UA" sz="21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безоплатної вторинної</a:t>
            </a:r>
            <a:br>
              <a:rPr lang="uk-UA" sz="21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uk-UA" sz="21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правової допомоги </a:t>
            </a:r>
          </a:p>
          <a:p>
            <a:pPr algn="l">
              <a:lnSpc>
                <a:spcPct val="100000"/>
              </a:lnSpc>
            </a:pPr>
            <a:r>
              <a:rPr lang="uk-UA" sz="21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 Херсонській області</a:t>
            </a:r>
          </a:p>
        </p:txBody>
      </p:sp>
      <p:pic>
        <p:nvPicPr>
          <p:cNvPr id="6" name="Рисунок 5"/>
          <p:cNvPicPr/>
          <p:nvPr/>
        </p:nvPicPr>
        <p:blipFill>
          <a:blip r:embed="rId2"/>
          <a:stretch>
            <a:fillRect/>
          </a:stretch>
        </p:blipFill>
        <p:spPr>
          <a:xfrm>
            <a:off x="5728449" y="260648"/>
            <a:ext cx="1003791" cy="707488"/>
          </a:xfrm>
          <a:prstGeom prst="rect">
            <a:avLst/>
          </a:prstGeom>
        </p:spPr>
      </p:pic>
      <p:sp>
        <p:nvSpPr>
          <p:cNvPr id="4" name="Прямокутник 3"/>
          <p:cNvSpPr/>
          <p:nvPr/>
        </p:nvSpPr>
        <p:spPr>
          <a:xfrm>
            <a:off x="179512" y="108000"/>
            <a:ext cx="216024" cy="1080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Овал 4"/>
          <p:cNvSpPr/>
          <p:nvPr/>
        </p:nvSpPr>
        <p:spPr>
          <a:xfrm>
            <a:off x="179512" y="2420888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6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0" name="Овал 9"/>
          <p:cNvSpPr/>
          <p:nvPr/>
        </p:nvSpPr>
        <p:spPr>
          <a:xfrm>
            <a:off x="187896" y="4077072"/>
            <a:ext cx="288032" cy="28803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bg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Прямокутник 1"/>
          <p:cNvSpPr/>
          <p:nvPr/>
        </p:nvSpPr>
        <p:spPr>
          <a:xfrm>
            <a:off x="611559" y="1291694"/>
            <a:ext cx="8460341" cy="5201424"/>
          </a:xfrm>
          <a:prstGeom prst="rect">
            <a:avLst/>
          </a:prstGeom>
          <a:solidFill>
            <a:schemeClr val="accent3"/>
          </a:solidFill>
        </p:spPr>
        <p:txBody>
          <a:bodyPr wrap="square">
            <a:spAutoFit/>
          </a:bodyPr>
          <a:lstStyle/>
          <a:p>
            <a:pPr algn="ctr" fontAlgn="base">
              <a:spcAft>
                <a:spcPts val="0"/>
              </a:spcAft>
            </a:pPr>
            <a:r>
              <a:rPr lang="uk-UA" sz="3600" dirty="0" smtClean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КУДИ ЗВЕРТАТИСЯ ДИТИНІ ЗА ЗАХИСТОМ СВОЇХ ПРАВ</a:t>
            </a:r>
          </a:p>
          <a:p>
            <a:pPr algn="just" fontAlgn="base">
              <a:spcAft>
                <a:spcPts val="0"/>
              </a:spcAft>
            </a:pPr>
            <a:endParaRPr lang="uk-UA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fontAlgn="base">
              <a:spcAft>
                <a:spcPts val="0"/>
              </a:spcAft>
            </a:pPr>
            <a:endParaRPr lang="uk-UA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fontAlgn="base">
              <a:spcAft>
                <a:spcPts val="0"/>
              </a:spcAft>
            </a:pPr>
            <a:endParaRPr lang="uk-UA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fontAlgn="base">
              <a:spcAft>
                <a:spcPts val="0"/>
              </a:spcAft>
            </a:pPr>
            <a:endParaRPr lang="uk-UA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fontAlgn="base">
              <a:spcAft>
                <a:spcPts val="0"/>
              </a:spcAft>
            </a:pPr>
            <a:endParaRPr lang="uk-UA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fontAlgn="base">
              <a:spcAft>
                <a:spcPts val="0"/>
              </a:spcAft>
            </a:pPr>
            <a:endParaRPr lang="uk-UA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fontAlgn="base">
              <a:spcAft>
                <a:spcPts val="0"/>
              </a:spcAft>
            </a:pPr>
            <a:endParaRPr lang="uk-UA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fontAlgn="base">
              <a:spcAft>
                <a:spcPts val="0"/>
              </a:spcAft>
            </a:pPr>
            <a:endParaRPr lang="uk-UA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fontAlgn="base">
              <a:spcAft>
                <a:spcPts val="0"/>
              </a:spcAft>
            </a:pPr>
            <a:endParaRPr lang="uk-UA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fontAlgn="base">
              <a:spcAft>
                <a:spcPts val="0"/>
              </a:spcAft>
            </a:pPr>
            <a:endParaRPr lang="uk-UA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fontAlgn="base">
              <a:spcAft>
                <a:spcPts val="0"/>
              </a:spcAft>
            </a:pPr>
            <a:endParaRPr lang="uk-UA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fontAlgn="base">
              <a:spcAft>
                <a:spcPts val="0"/>
              </a:spcAft>
            </a:pPr>
            <a:endParaRPr lang="uk-UA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 fontAlgn="base">
              <a:spcAft>
                <a:spcPts val="0"/>
              </a:spcAft>
            </a:pPr>
            <a:endParaRPr lang="uk-UA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7" y="2465829"/>
            <a:ext cx="2780266" cy="189927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4804" y="3213058"/>
            <a:ext cx="2625540" cy="2367707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9305" y="3816139"/>
            <a:ext cx="2772595" cy="2205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270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4207</TotalTime>
  <Words>559</Words>
  <Application>Microsoft Office PowerPoint</Application>
  <PresentationFormat>Экран (4:3)</PresentationFormat>
  <Paragraphs>110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Calibri</vt:lpstr>
      <vt:lpstr>Courier New</vt:lpstr>
      <vt:lpstr>Tahoma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MaTeMat1K</dc:creator>
  <cp:lastModifiedBy>ІПАТЕНКО Олена</cp:lastModifiedBy>
  <cp:revision>465</cp:revision>
  <cp:lastPrinted>2016-06-08T13:41:31Z</cp:lastPrinted>
  <dcterms:created xsi:type="dcterms:W3CDTF">2010-02-23T11:30:32Z</dcterms:created>
  <dcterms:modified xsi:type="dcterms:W3CDTF">2019-09-09T07:00:33Z</dcterms:modified>
</cp:coreProperties>
</file>