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1" r:id="rId2"/>
    <p:sldId id="308" r:id="rId3"/>
    <p:sldId id="354" r:id="rId4"/>
    <p:sldId id="362" r:id="rId5"/>
    <p:sldId id="321" r:id="rId6"/>
    <p:sldId id="364" r:id="rId7"/>
    <p:sldId id="365" r:id="rId8"/>
    <p:sldId id="361" r:id="rId9"/>
    <p:sldId id="363" r:id="rId10"/>
    <p:sldId id="366" r:id="rId11"/>
  </p:sldIdLst>
  <p:sldSz cx="9144000" cy="6858000" type="screen4x3"/>
  <p:notesSz cx="6761163" cy="9942513"/>
  <p:defaultTextStyle>
    <a:defPPr>
      <a:defRPr lang="uk-UA"/>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28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ІПАТЕНКО Олена"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E28"/>
    <a:srgbClr val="0D893C"/>
    <a:srgbClr val="E6F2E6"/>
    <a:srgbClr val="FEFEFE"/>
    <a:srgbClr val="6FCB6F"/>
    <a:srgbClr val="EBE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0" autoAdjust="0"/>
    <p:restoredTop sz="94364" autoAdjust="0"/>
  </p:normalViewPr>
  <p:slideViewPr>
    <p:cSldViewPr>
      <p:cViewPr varScale="1">
        <p:scale>
          <a:sx n="63" d="100"/>
          <a:sy n="63" d="100"/>
        </p:scale>
        <p:origin x="-1140" y="-12"/>
      </p:cViewPr>
      <p:guideLst>
        <p:guide orient="horz" pos="228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49999270-2091-4A62-85A4-CB85AC859806}" type="datetimeFigureOut">
              <a:rPr lang="uk-UA"/>
              <a:pPr>
                <a:defRPr/>
              </a:pPr>
              <a:t>05.06.2019</a:t>
            </a:fld>
            <a:endParaRPr lang="uk-UA"/>
          </a:p>
        </p:txBody>
      </p:sp>
      <p:sp>
        <p:nvSpPr>
          <p:cNvPr id="4" name="Місце для нижнього колонтитула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5" name="Місце для номера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380BE0B8-DFFD-4E98-B081-6593967AF235}" type="slidenum">
              <a:rPr lang="uk-UA"/>
              <a:pPr>
                <a:defRPr/>
              </a:pPr>
              <a:t>‹#›</a:t>
            </a:fld>
            <a:endParaRPr lang="uk-UA"/>
          </a:p>
        </p:txBody>
      </p:sp>
    </p:spTree>
    <p:extLst>
      <p:ext uri="{BB962C8B-B14F-4D97-AF65-F5344CB8AC3E}">
        <p14:creationId xmlns:p14="http://schemas.microsoft.com/office/powerpoint/2010/main" val="3383106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A0BC1821-F3A6-4E7E-9D4F-1EC51BCE2F34}" type="datetimeFigureOut">
              <a:rPr lang="uk-UA"/>
              <a:pPr>
                <a:defRPr/>
              </a:pPr>
              <a:t>05.06.2019</a:t>
            </a:fld>
            <a:endParaRPr lang="uk-UA"/>
          </a:p>
        </p:txBody>
      </p:sp>
      <p:sp>
        <p:nvSpPr>
          <p:cNvPr id="4" name="Місце для зображення 3"/>
          <p:cNvSpPr>
            <a:spLocks noGrp="1" noRot="1" noChangeAspect="1"/>
          </p:cNvSpPr>
          <p:nvPr>
            <p:ph type="sldImg" idx="2"/>
          </p:nvPr>
        </p:nvSpPr>
        <p:spPr>
          <a:xfrm>
            <a:off x="893763" y="746125"/>
            <a:ext cx="4973637" cy="3729038"/>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uk-UA" noProof="0"/>
          </a:p>
        </p:txBody>
      </p:sp>
      <p:sp>
        <p:nvSpPr>
          <p:cNvPr id="6" name="Місце для нижнього колонтитула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7" name="Місце для номера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9E2A1ADA-8F0E-4DA2-B323-94054D7EDA00}" type="slidenum">
              <a:rPr lang="uk-UA"/>
              <a:pPr>
                <a:defRPr/>
              </a:pPr>
              <a:t>‹#›</a:t>
            </a:fld>
            <a:endParaRPr lang="uk-UA"/>
          </a:p>
        </p:txBody>
      </p:sp>
    </p:spTree>
    <p:extLst>
      <p:ext uri="{BB962C8B-B14F-4D97-AF65-F5344CB8AC3E}">
        <p14:creationId xmlns:p14="http://schemas.microsoft.com/office/powerpoint/2010/main" val="1378965457"/>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596" algn="l" defTabSz="914239" rtl="0" eaLnBrk="1" latinLnBrk="0" hangingPunct="1">
      <a:defRPr sz="1200" kern="1200">
        <a:solidFill>
          <a:schemeClr val="tx1"/>
        </a:solidFill>
        <a:latin typeface="+mn-lt"/>
        <a:ea typeface="+mn-ea"/>
        <a:cs typeface="+mn-cs"/>
      </a:defRPr>
    </a:lvl6pPr>
    <a:lvl7pPr marL="2742716" algn="l" defTabSz="914239" rtl="0" eaLnBrk="1" latinLnBrk="0" hangingPunct="1">
      <a:defRPr sz="1200" kern="1200">
        <a:solidFill>
          <a:schemeClr val="tx1"/>
        </a:solidFill>
        <a:latin typeface="+mn-lt"/>
        <a:ea typeface="+mn-ea"/>
        <a:cs typeface="+mn-cs"/>
      </a:defRPr>
    </a:lvl7pPr>
    <a:lvl8pPr marL="3199835" algn="l" defTabSz="914239" rtl="0" eaLnBrk="1" latinLnBrk="0" hangingPunct="1">
      <a:defRPr sz="1200" kern="1200">
        <a:solidFill>
          <a:schemeClr val="tx1"/>
        </a:solidFill>
        <a:latin typeface="+mn-lt"/>
        <a:ea typeface="+mn-ea"/>
        <a:cs typeface="+mn-cs"/>
      </a:defRPr>
    </a:lvl8pPr>
    <a:lvl9pPr marL="3656954" algn="l" defTabSz="91423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lvl1pPr>
              <a:defRPr/>
            </a:lvl1pPr>
          </a:lstStyle>
          <a:p>
            <a:pPr>
              <a:defRPr/>
            </a:pPr>
            <a:fld id="{073122D3-CACF-4845-B419-7F9A0C7A8E3D}" type="datetimeFigureOut">
              <a:rPr lang="uk-UA"/>
              <a:pPr>
                <a:defRPr/>
              </a:pPr>
              <a:t>05.06.2019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EFD4208C-5D54-48F0-BDB4-EA5090B19854}"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AD274927-49E9-4868-8043-AAD1B012BD63}" type="datetimeFigureOut">
              <a:rPr lang="uk-UA"/>
              <a:pPr>
                <a:defRPr/>
              </a:pPr>
              <a:t>05.06.2019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7842ABB0-18D8-4776-8869-F3E56929D57C}"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9"/>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9"/>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050906D-5A2D-47F2-B6F9-373E7F028D5F}" type="datetimeFigureOut">
              <a:rPr lang="uk-UA"/>
              <a:pPr>
                <a:defRPr/>
              </a:pPr>
              <a:t>05.06.2019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0CE280B-7295-4B9E-B4D5-60F18D74667C}"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4C84145-E1AD-4D9D-885F-67E7C9C7F074}" type="datetimeFigureOut">
              <a:rPr lang="uk-UA"/>
              <a:pPr>
                <a:defRPr/>
              </a:pPr>
              <a:t>05.06.2019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9C11636-1BA6-470D-B859-0EEA844A6A39}"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7992524D-F7B5-4338-9716-C8288EC336A3}" type="datetimeFigureOut">
              <a:rPr lang="uk-UA"/>
              <a:pPr>
                <a:defRPr/>
              </a:pPr>
              <a:t>05.06.2019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2DD819EC-8755-4DB0-B248-F143B5590BE8}"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3"/>
          <p:cNvSpPr>
            <a:spLocks noGrp="1"/>
          </p:cNvSpPr>
          <p:nvPr>
            <p:ph type="dt" sz="half" idx="10"/>
          </p:nvPr>
        </p:nvSpPr>
        <p:spPr/>
        <p:txBody>
          <a:bodyPr/>
          <a:lstStyle>
            <a:lvl1pPr>
              <a:defRPr/>
            </a:lvl1pPr>
          </a:lstStyle>
          <a:p>
            <a:pPr>
              <a:defRPr/>
            </a:pPr>
            <a:fld id="{F70E3721-97A1-4F82-9D6D-DDC690F6CFFC}" type="datetimeFigureOut">
              <a:rPr lang="uk-UA"/>
              <a:pPr>
                <a:defRPr/>
              </a:pPr>
              <a:t>05.06.2019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8A2BBA84-89D5-4325-A5AE-4646AFA0D40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3"/>
          <p:cNvSpPr>
            <a:spLocks noGrp="1"/>
          </p:cNvSpPr>
          <p:nvPr>
            <p:ph type="dt" sz="half" idx="10"/>
          </p:nvPr>
        </p:nvSpPr>
        <p:spPr/>
        <p:txBody>
          <a:bodyPr/>
          <a:lstStyle>
            <a:lvl1pPr>
              <a:defRPr/>
            </a:lvl1pPr>
          </a:lstStyle>
          <a:p>
            <a:pPr>
              <a:defRPr/>
            </a:pPr>
            <a:fld id="{32B1BF79-FC6F-449B-8816-5BD3686A657E}" type="datetimeFigureOut">
              <a:rPr lang="uk-UA"/>
              <a:pPr>
                <a:defRPr/>
              </a:pPr>
              <a:t>05.06.2019</a:t>
            </a:fld>
            <a:endParaRPr lang="uk-UA"/>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p:cNvSpPr>
            <a:spLocks noGrp="1"/>
          </p:cNvSpPr>
          <p:nvPr>
            <p:ph type="sldNum" sz="quarter" idx="12"/>
          </p:nvPr>
        </p:nvSpPr>
        <p:spPr/>
        <p:txBody>
          <a:bodyPr/>
          <a:lstStyle>
            <a:lvl1pPr>
              <a:defRPr/>
            </a:lvl1pPr>
          </a:lstStyle>
          <a:p>
            <a:pPr>
              <a:defRPr/>
            </a:pPr>
            <a:fld id="{1DA09BAE-20CC-4D9C-9832-8D52E690E300}"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3"/>
          <p:cNvSpPr>
            <a:spLocks noGrp="1"/>
          </p:cNvSpPr>
          <p:nvPr>
            <p:ph type="dt" sz="half" idx="10"/>
          </p:nvPr>
        </p:nvSpPr>
        <p:spPr/>
        <p:txBody>
          <a:bodyPr/>
          <a:lstStyle>
            <a:lvl1pPr>
              <a:defRPr/>
            </a:lvl1pPr>
          </a:lstStyle>
          <a:p>
            <a:pPr>
              <a:defRPr/>
            </a:pPr>
            <a:fld id="{3E4690A9-5DE1-4B04-A3F1-AA18C48D6D6A}" type="datetimeFigureOut">
              <a:rPr lang="uk-UA"/>
              <a:pPr>
                <a:defRPr/>
              </a:pPr>
              <a:t>05.06.2019</a:t>
            </a:fld>
            <a:endParaRPr lang="uk-UA"/>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p:cNvSpPr>
            <a:spLocks noGrp="1"/>
          </p:cNvSpPr>
          <p:nvPr>
            <p:ph type="sldNum" sz="quarter" idx="12"/>
          </p:nvPr>
        </p:nvSpPr>
        <p:spPr/>
        <p:txBody>
          <a:bodyPr/>
          <a:lstStyle>
            <a:lvl1pPr>
              <a:defRPr/>
            </a:lvl1pPr>
          </a:lstStyle>
          <a:p>
            <a:pPr>
              <a:defRPr/>
            </a:pPr>
            <a:fld id="{85ABB458-AAF6-4376-89DA-BCE7F6EB75C3}"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073878CA-9785-4E3F-BDBF-E8D516D59045}" type="datetimeFigureOut">
              <a:rPr lang="uk-UA"/>
              <a:pPr>
                <a:defRPr/>
              </a:pPr>
              <a:t>05.06.2019</a:t>
            </a:fld>
            <a:endParaRPr lang="uk-UA"/>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p:cNvSpPr>
            <a:spLocks noGrp="1"/>
          </p:cNvSpPr>
          <p:nvPr>
            <p:ph type="sldNum" sz="quarter" idx="12"/>
          </p:nvPr>
        </p:nvSpPr>
        <p:spPr/>
        <p:txBody>
          <a:bodyPr/>
          <a:lstStyle>
            <a:lvl1pPr>
              <a:defRPr/>
            </a:lvl1pPr>
          </a:lstStyle>
          <a:p>
            <a:pPr>
              <a:defRPr/>
            </a:pPr>
            <a:fld id="{DE8B6ACC-665E-429B-8EB3-E476E050198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A0ABC338-0ED6-4C12-A73B-81042E941D71}" type="datetimeFigureOut">
              <a:rPr lang="uk-UA"/>
              <a:pPr>
                <a:defRPr/>
              </a:pPr>
              <a:t>05.06.2019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A03E63A7-7B5A-476D-8922-F33C37290AB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endParaRPr lang="uk-UA" noProof="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41A51A07-73B4-45CA-9AA0-C882F977CA96}" type="datetimeFigureOut">
              <a:rPr lang="uk-UA"/>
              <a:pPr>
                <a:defRPr/>
              </a:pPr>
              <a:t>05.06.2019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48BC41C0-843A-4C92-A4D9-56CEE0553791}"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uk-UA" smtClean="0"/>
              <a:t>Зразок заголовка</a:t>
            </a:r>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defTabSz="914239" fontAlgn="auto">
              <a:spcBef>
                <a:spcPts val="0"/>
              </a:spcBef>
              <a:spcAft>
                <a:spcPts val="0"/>
              </a:spcAft>
              <a:defRPr sz="1200">
                <a:solidFill>
                  <a:schemeClr val="tx1">
                    <a:tint val="75000"/>
                  </a:schemeClr>
                </a:solidFill>
                <a:latin typeface="+mn-lt"/>
              </a:defRPr>
            </a:lvl1pPr>
          </a:lstStyle>
          <a:p>
            <a:pPr>
              <a:defRPr/>
            </a:pPr>
            <a:fld id="{647CBF4E-CE95-4885-BF4C-FFBE1F502547}" type="datetimeFigureOut">
              <a:rPr lang="uk-UA"/>
              <a:pPr>
                <a:defRPr/>
              </a:pPr>
              <a:t>05.06.2019</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defTabSz="914239" fontAlgn="auto">
              <a:spcBef>
                <a:spcPts val="0"/>
              </a:spcBef>
              <a:spcAft>
                <a:spcPts val="0"/>
              </a:spcAft>
              <a:defRPr sz="1200">
                <a:solidFill>
                  <a:schemeClr val="tx1">
                    <a:tint val="75000"/>
                  </a:schemeClr>
                </a:solidFill>
                <a:latin typeface="+mn-lt"/>
              </a:defRPr>
            </a:lvl1pPr>
          </a:lstStyle>
          <a:p>
            <a:pPr>
              <a:defRPr/>
            </a:pPr>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24" tIns="45712" rIns="91424" bIns="45712" rtlCol="0" anchor="ctr"/>
          <a:lstStyle>
            <a:lvl1pPr algn="r" defTabSz="914239" fontAlgn="auto">
              <a:spcBef>
                <a:spcPts val="0"/>
              </a:spcBef>
              <a:spcAft>
                <a:spcPts val="0"/>
              </a:spcAft>
              <a:defRPr sz="1200">
                <a:solidFill>
                  <a:schemeClr val="tx1">
                    <a:tint val="75000"/>
                  </a:schemeClr>
                </a:solidFill>
                <a:latin typeface="+mn-lt"/>
              </a:defRPr>
            </a:lvl1pPr>
          </a:lstStyle>
          <a:p>
            <a:pPr>
              <a:defRPr/>
            </a:pPr>
            <a:fld id="{000A3D9C-BF2C-4FE8-9E5A-C16D34EC7F83}"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912813" rtl="0" eaLnBrk="0" fontAlgn="base" hangingPunct="0">
        <a:spcBef>
          <a:spcPct val="0"/>
        </a:spcBef>
        <a:spcAft>
          <a:spcPct val="0"/>
        </a:spcAft>
        <a:defRPr sz="4400" kern="1200">
          <a:solidFill>
            <a:schemeClr val="tx1"/>
          </a:solidFill>
          <a:latin typeface="+mj-lt"/>
          <a:ea typeface="+mj-ea"/>
          <a:cs typeface="+mj-cs"/>
        </a:defRPr>
      </a:lvl1pPr>
      <a:lvl2pPr algn="ctr" defTabSz="912813" rtl="0" eaLnBrk="0" fontAlgn="base" hangingPunct="0">
        <a:spcBef>
          <a:spcPct val="0"/>
        </a:spcBef>
        <a:spcAft>
          <a:spcPct val="0"/>
        </a:spcAft>
        <a:defRPr sz="4400">
          <a:solidFill>
            <a:schemeClr val="tx1"/>
          </a:solidFill>
          <a:latin typeface="Calibri" pitchFamily="34" charset="0"/>
        </a:defRPr>
      </a:lvl2pPr>
      <a:lvl3pPr algn="ctr" defTabSz="912813" rtl="0" eaLnBrk="0" fontAlgn="base" hangingPunct="0">
        <a:spcBef>
          <a:spcPct val="0"/>
        </a:spcBef>
        <a:spcAft>
          <a:spcPct val="0"/>
        </a:spcAft>
        <a:defRPr sz="4400">
          <a:solidFill>
            <a:schemeClr val="tx1"/>
          </a:solidFill>
          <a:latin typeface="Calibri" pitchFamily="34" charset="0"/>
        </a:defRPr>
      </a:lvl3pPr>
      <a:lvl4pPr algn="ctr" defTabSz="912813" rtl="0" eaLnBrk="0" fontAlgn="base" hangingPunct="0">
        <a:spcBef>
          <a:spcPct val="0"/>
        </a:spcBef>
        <a:spcAft>
          <a:spcPct val="0"/>
        </a:spcAft>
        <a:defRPr sz="4400">
          <a:solidFill>
            <a:schemeClr val="tx1"/>
          </a:solidFill>
          <a:latin typeface="Calibri" pitchFamily="34" charset="0"/>
        </a:defRPr>
      </a:lvl4pPr>
      <a:lvl5pPr algn="ctr" defTabSz="912813" rtl="0" eaLnBrk="0" fontAlgn="base" hangingPunct="0">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kherson.legalaid.gov.ua/ua/miscevi/berislav"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kherson.legalaid.gov.ua/ua/miscevi/kherson" TargetMode="External"/><Relationship Id="rId5" Type="http://schemas.openxmlformats.org/officeDocument/2006/relationships/hyperlink" Target="http://kherson.legalaid.gov.ua/ua/miscevi/kahovka" TargetMode="External"/><Relationship Id="rId4" Type="http://schemas.openxmlformats.org/officeDocument/2006/relationships/hyperlink" Target="http://kherson.legalaid.gov.ua/ua/miscevi/gopri"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grpSp>
        <p:nvGrpSpPr>
          <p:cNvPr id="15362" name="Групувати 1"/>
          <p:cNvGrpSpPr>
            <a:grpSpLocks/>
          </p:cNvGrpSpPr>
          <p:nvPr/>
        </p:nvGrpSpPr>
        <p:grpSpPr bwMode="auto">
          <a:xfrm>
            <a:off x="0" y="2579688"/>
            <a:ext cx="9144000" cy="1436687"/>
            <a:chOff x="0" y="2579962"/>
            <a:chExt cx="9144000" cy="1436833"/>
          </a:xfrm>
        </p:grpSpPr>
        <p:sp>
          <p:nvSpPr>
            <p:cNvPr id="3" name="Прямокутник 2"/>
            <p:cNvSpPr/>
            <p:nvPr/>
          </p:nvSpPr>
          <p:spPr>
            <a:xfrm>
              <a:off x="0" y="2595839"/>
              <a:ext cx="9112250" cy="1403493"/>
            </a:xfrm>
            <a:prstGeom prst="rect">
              <a:avLst/>
            </a:prstGeom>
            <a:solidFill>
              <a:srgbClr val="FEFEF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4" name="Прямокутник 3"/>
            <p:cNvSpPr/>
            <p:nvPr/>
          </p:nvSpPr>
          <p:spPr>
            <a:xfrm>
              <a:off x="2952750" y="2579962"/>
              <a:ext cx="203200" cy="1436833"/>
            </a:xfrm>
            <a:prstGeom prst="rect">
              <a:avLst/>
            </a:prstGeom>
            <a:solidFill>
              <a:srgbClr val="92D05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Прямокутник 4"/>
            <p:cNvSpPr/>
            <p:nvPr/>
          </p:nvSpPr>
          <p:spPr>
            <a:xfrm>
              <a:off x="3155950" y="2579962"/>
              <a:ext cx="5988050" cy="1436833"/>
            </a:xfrm>
            <a:prstGeom prst="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lIns="0" tIns="40074" rIns="0" bIns="40074" anchor="ctr"/>
            <a:lstStyle/>
            <a:p>
              <a:pPr algn="ctr">
                <a:spcAft>
                  <a:spcPts val="1050"/>
                </a:spcAft>
                <a:defRPr/>
              </a:pPr>
              <a:r>
                <a:rPr lang="uk-UA" sz="2400" b="1" dirty="0" smtClean="0">
                  <a:solidFill>
                    <a:srgbClr val="FFFFFF"/>
                  </a:solidFill>
                  <a:latin typeface="Tahoma" pitchFamily="34" charset="0"/>
                  <a:cs typeface="Tahoma" pitchFamily="34" charset="0"/>
                </a:rPr>
                <a:t>БЕЗОПЛАТНА ПРАВОВА ДОПОМОГА</a:t>
              </a:r>
              <a:endParaRPr lang="uk-UA" sz="2400" b="1" dirty="0">
                <a:solidFill>
                  <a:srgbClr val="FFFFFF"/>
                </a:solidFill>
                <a:latin typeface="Tahoma" pitchFamily="34" charset="0"/>
                <a:cs typeface="Tahoma" pitchFamily="34" charset="0"/>
              </a:endParaRPr>
            </a:p>
          </p:txBody>
        </p:sp>
        <p:pic>
          <p:nvPicPr>
            <p:cNvPr id="15367" name="Рисунок 6"/>
            <p:cNvPicPr>
              <a:picLocks noChangeAspect="1"/>
            </p:cNvPicPr>
            <p:nvPr/>
          </p:nvPicPr>
          <p:blipFill>
            <a:blip r:embed="rId2"/>
            <a:srcRect/>
            <a:stretch>
              <a:fillRect/>
            </a:stretch>
          </p:blipFill>
          <p:spPr bwMode="auto">
            <a:xfrm>
              <a:off x="1000677" y="2579962"/>
              <a:ext cx="1963347" cy="1436833"/>
            </a:xfrm>
            <a:prstGeom prst="rect">
              <a:avLst/>
            </a:prstGeom>
            <a:solidFill>
              <a:schemeClr val="bg1"/>
            </a:solidFill>
            <a:ln w="9525">
              <a:noFill/>
              <a:miter lim="800000"/>
              <a:headEnd/>
              <a:tailEnd/>
            </a:ln>
          </p:spPr>
        </p:pic>
      </p:grpSp>
      <p:sp>
        <p:nvSpPr>
          <p:cNvPr id="15363" name="TextBox 5"/>
          <p:cNvSpPr txBox="1">
            <a:spLocks noChangeArrowheads="1"/>
          </p:cNvSpPr>
          <p:nvPr/>
        </p:nvSpPr>
        <p:spPr bwMode="auto">
          <a:xfrm>
            <a:off x="4941888" y="4567238"/>
            <a:ext cx="4202112" cy="1620837"/>
          </a:xfrm>
          <a:prstGeom prst="rect">
            <a:avLst/>
          </a:prstGeom>
          <a:solidFill>
            <a:schemeClr val="bg1"/>
          </a:solidFill>
          <a:ln w="9525">
            <a:noFill/>
            <a:miter lim="800000"/>
            <a:headEnd/>
            <a:tailEnd/>
          </a:ln>
        </p:spPr>
        <p:txBody>
          <a:bodyPr lIns="80147" tIns="40074" rIns="80147" bIns="40074">
            <a:spAutoFit/>
          </a:bodyPr>
          <a:lstStyle/>
          <a:p>
            <a:r>
              <a:rPr lang="uk-UA" sz="2000" b="1" dirty="0">
                <a:latin typeface="Tahoma" pitchFamily="34" charset="0"/>
                <a:cs typeface="Tahoma" pitchFamily="34" charset="0"/>
              </a:rPr>
              <a:t>Олена Іпатенко,</a:t>
            </a:r>
          </a:p>
          <a:p>
            <a:r>
              <a:rPr lang="uk-UA" sz="2000" dirty="0">
                <a:latin typeface="Tahoma" pitchFamily="34" charset="0"/>
                <a:cs typeface="Tahoma" pitchFamily="34" charset="0"/>
              </a:rPr>
              <a:t>Регіональний центр з надання</a:t>
            </a:r>
          </a:p>
          <a:p>
            <a:r>
              <a:rPr lang="uk-UA" sz="2000" dirty="0">
                <a:latin typeface="Tahoma" pitchFamily="34" charset="0"/>
                <a:cs typeface="Tahoma" pitchFamily="34" charset="0"/>
              </a:rPr>
              <a:t>безоплатної вторинної</a:t>
            </a:r>
            <a:br>
              <a:rPr lang="uk-UA" sz="2000" dirty="0">
                <a:latin typeface="Tahoma" pitchFamily="34" charset="0"/>
                <a:cs typeface="Tahoma" pitchFamily="34" charset="0"/>
              </a:rPr>
            </a:br>
            <a:r>
              <a:rPr lang="uk-UA" sz="2000" dirty="0">
                <a:latin typeface="Tahoma" pitchFamily="34" charset="0"/>
                <a:cs typeface="Tahoma" pitchFamily="34" charset="0"/>
              </a:rPr>
              <a:t>правової допомоги </a:t>
            </a:r>
          </a:p>
          <a:p>
            <a:r>
              <a:rPr lang="uk-UA" sz="2000" dirty="0">
                <a:latin typeface="Tahoma" pitchFamily="34" charset="0"/>
                <a:cs typeface="Tahoma" pitchFamily="34" charset="0"/>
              </a:rPr>
              <a:t>у Херсонській області</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pPr algn="ctr"/>
            <a:endParaRPr lang="uk-UA" sz="24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a:r>
              <a:rPr lang="uk-UA" sz="24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МІСЦЕВІ ЦЕНТРИ З НАДАННЯ БВПД ХЕРСОНЩИНИ</a:t>
            </a:r>
          </a:p>
          <a:p>
            <a:pPr algn="ctr"/>
            <a:r>
              <a:rPr lang="uk-UA"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На </a:t>
            </a:r>
            <a:r>
              <a:rPr lang="uk-UA" sz="1400" b="1" dirty="0">
                <a:solidFill>
                  <a:schemeClr val="tx1"/>
                </a:solidFill>
                <a:latin typeface="Tahoma" panose="020B0604030504040204" pitchFamily="34" charset="0"/>
                <a:ea typeface="Tahoma" panose="020B0604030504040204" pitchFamily="34" charset="0"/>
                <a:cs typeface="Tahoma" panose="020B0604030504040204" pitchFamily="34" charset="0"/>
              </a:rPr>
              <a:t>Херсонщині є 4 місцевих центи </a:t>
            </a:r>
            <a:r>
              <a:rPr lang="uk-UA"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та у їх складі </a:t>
            </a:r>
            <a:r>
              <a:rPr lang="uk-UA" sz="1400" b="1" dirty="0">
                <a:solidFill>
                  <a:schemeClr val="tx1"/>
                </a:solidFill>
                <a:latin typeface="Tahoma" panose="020B0604030504040204" pitchFamily="34" charset="0"/>
                <a:ea typeface="Tahoma" panose="020B0604030504040204" pitchFamily="34" charset="0"/>
                <a:cs typeface="Tahoma" panose="020B0604030504040204" pitchFamily="34" charset="0"/>
              </a:rPr>
              <a:t>16 бюро правової </a:t>
            </a:r>
            <a:r>
              <a:rPr lang="uk-UA"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допомоги</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uk-UA" sz="1600" b="1" u="sng" dirty="0" smtClean="0">
              <a:solidFill>
                <a:schemeClr val="tx1"/>
              </a:solidFill>
              <a:latin typeface="Tahoma" panose="020B0604030504040204" pitchFamily="34" charset="0"/>
              <a:ea typeface="Tahoma" panose="020B0604030504040204" pitchFamily="34" charset="0"/>
              <a:cs typeface="Tahoma" panose="020B0604030504040204" pitchFamily="34" charset="0"/>
              <a:hlinkClick r:id="rId3"/>
            </a:endParaRPr>
          </a:p>
          <a:p>
            <a:r>
              <a:rPr lang="uk-UA" sz="1600" b="1" u="sng" dirty="0" smtClean="0">
                <a:solidFill>
                  <a:schemeClr val="tx1"/>
                </a:solidFill>
                <a:latin typeface="Tahoma" panose="020B0604030504040204" pitchFamily="34" charset="0"/>
                <a:ea typeface="Tahoma" panose="020B0604030504040204" pitchFamily="34" charset="0"/>
                <a:cs typeface="Tahoma" panose="020B0604030504040204" pitchFamily="34" charset="0"/>
                <a:hlinkClick r:id="rId3"/>
              </a:rPr>
              <a:t>Бериславський </a:t>
            </a:r>
            <a:r>
              <a:rPr lang="uk-UA" sz="1600" b="1" u="sng" dirty="0">
                <a:solidFill>
                  <a:schemeClr val="tx1"/>
                </a:solidFill>
                <a:latin typeface="Tahoma" panose="020B0604030504040204" pitchFamily="34" charset="0"/>
                <a:ea typeface="Tahoma" panose="020B0604030504040204" pitchFamily="34" charset="0"/>
                <a:cs typeface="Tahoma" panose="020B0604030504040204" pitchFamily="34" charset="0"/>
                <a:hlinkClick r:id="rId3"/>
              </a:rPr>
              <a:t>місцевий центр з надання БВПД</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(05546) 7-66-66; +38 (068)-814-38-61; +38 (050)-219-78-18</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Адреса:</a:t>
            </a:r>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 74300, Херсонська обл., м. Берислав, вул. Воскресенська (Рози Люксембург), 6а (вхід з вул. Леніна)</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u="sng" dirty="0">
                <a:solidFill>
                  <a:schemeClr val="tx1"/>
                </a:solidFill>
                <a:latin typeface="Tahoma" panose="020B0604030504040204" pitchFamily="34" charset="0"/>
                <a:ea typeface="Tahoma" panose="020B0604030504040204" pitchFamily="34" charset="0"/>
                <a:cs typeface="Tahoma" panose="020B0604030504040204" pitchFamily="34" charset="0"/>
                <a:hlinkClick r:id="rId4"/>
              </a:rPr>
              <a:t>Голопристанський місцевий центр з надання БВПД</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(05539) 2-10-91 / 2-10-96</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Адреса:</a:t>
            </a:r>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 75600, Херсонська обл., м. Гола Пристань, пров. Курортний, 7</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u="sng" dirty="0">
                <a:solidFill>
                  <a:schemeClr val="tx1"/>
                </a:solidFill>
                <a:latin typeface="Tahoma" panose="020B0604030504040204" pitchFamily="34" charset="0"/>
                <a:ea typeface="Tahoma" panose="020B0604030504040204" pitchFamily="34" charset="0"/>
                <a:cs typeface="Tahoma" panose="020B0604030504040204" pitchFamily="34" charset="0"/>
                <a:hlinkClick r:id="rId5"/>
              </a:rPr>
              <a:t>Каховський місцевий центр з надання БВПД</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(05536) 2-06-24 / 2-06-29</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Адреса:</a:t>
            </a:r>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 74800, Херсонська обл., м. Каховка, вул. Велика Куликовська, 138</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u="sng" dirty="0">
                <a:solidFill>
                  <a:schemeClr val="tx1"/>
                </a:solidFill>
                <a:latin typeface="Tahoma" panose="020B0604030504040204" pitchFamily="34" charset="0"/>
                <a:ea typeface="Tahoma" panose="020B0604030504040204" pitchFamily="34" charset="0"/>
                <a:cs typeface="Tahoma" panose="020B0604030504040204" pitchFamily="34" charset="0"/>
                <a:hlinkClick r:id="rId6"/>
              </a:rPr>
              <a:t>Херсонський місцевий центр з надання БВПД</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 (0552) 45-63-16 / 42-83-30</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Адреса:</a:t>
            </a:r>
            <a:r>
              <a:rPr lang="uk-UA" sz="1600" dirty="0">
                <a:solidFill>
                  <a:schemeClr val="tx1"/>
                </a:solidFill>
                <a:latin typeface="Tahoma" panose="020B0604030504040204" pitchFamily="34" charset="0"/>
                <a:ea typeface="Tahoma" panose="020B0604030504040204" pitchFamily="34" charset="0"/>
                <a:cs typeface="Tahoma" panose="020B0604030504040204" pitchFamily="34" charset="0"/>
              </a:rPr>
              <a:t> 73027, Херсонська обл., м. Херсон, вул. Стрітенська (Р. Люксембург), 7</a:t>
            </a:r>
            <a:endParaRPr lang="ru-RU"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r>
              <a:rPr lang="uk-UA" sz="16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ru-RU" sz="16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161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just" defTabSz="914239" fontAlgn="auto">
              <a:spcBef>
                <a:spcPts val="0"/>
              </a:spcBef>
              <a:spcAft>
                <a:spcPts val="0"/>
              </a:spcAft>
              <a:defRPr/>
            </a:pPr>
            <a:endParaRPr lang="en-US" sz="24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r>
              <a:rPr lang="ru-RU" sz="32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БЕЗОПЛАТНА ПРАВОВА ДОПОМОГА</a:t>
            </a:r>
            <a:r>
              <a:rPr lang="en-US" sz="32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uk-UA" sz="32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БПД</a:t>
            </a:r>
            <a:r>
              <a:rPr lang="en-US" sz="32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ru-RU" sz="3200" dirty="0" smtClean="0">
                <a:solidFill>
                  <a:srgbClr val="0D893C"/>
                </a:solidFill>
                <a:latin typeface="Tahoma" panose="020B0604030504040204" pitchFamily="34" charset="0"/>
                <a:ea typeface="Tahoma" panose="020B0604030504040204" pitchFamily="34" charset="0"/>
                <a:cs typeface="Tahoma" panose="020B0604030504040204" pitchFamily="34" charset="0"/>
              </a:rPr>
              <a:t> </a:t>
            </a:r>
            <a:r>
              <a:rPr lang="ru-RU" sz="3200" dirty="0" smtClean="0">
                <a:solidFill>
                  <a:schemeClr val="tx1"/>
                </a:solidFill>
                <a:latin typeface="Tahoma" panose="020B0604030504040204" pitchFamily="34" charset="0"/>
                <a:ea typeface="Tahoma" panose="020B0604030504040204" pitchFamily="34" charset="0"/>
                <a:cs typeface="Tahoma" panose="020B0604030504040204" pitchFamily="34" charset="0"/>
              </a:rPr>
              <a:t>– допомога</a:t>
            </a:r>
            <a:r>
              <a:rPr lang="ru-RU" sz="3200" dirty="0">
                <a:solidFill>
                  <a:schemeClr val="tx1"/>
                </a:solidFill>
                <a:latin typeface="Tahoma" panose="020B0604030504040204" pitchFamily="34" charset="0"/>
                <a:ea typeface="Tahoma" panose="020B0604030504040204" pitchFamily="34" charset="0"/>
                <a:cs typeface="Tahoma" panose="020B0604030504040204" pitchFamily="34" charset="0"/>
              </a:rPr>
              <a:t>, що гарантується державою та повністю або частково надається за рахунок коштів Державного бюджету України, місцевих бюджетів та інших джерел</a:t>
            </a:r>
            <a:endParaRPr lang="en-US" sz="32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uk-UA" sz="28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475928" y="1267714"/>
            <a:ext cx="8243253"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ВИДИ БПД </a:t>
            </a:r>
            <a:endParaRPr lang="uk-UA"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69856" y="2155945"/>
            <a:ext cx="3559089" cy="825500"/>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1600" b="1" dirty="0" smtClean="0">
                <a:solidFill>
                  <a:srgbClr val="F2F2F2"/>
                </a:solidFill>
                <a:latin typeface="Tahoma" pitchFamily="34" charset="0"/>
                <a:cs typeface="Tahoma" pitchFamily="34" charset="0"/>
              </a:rPr>
              <a:t>БЕЗОПЛАТНА ПЕРВИННА ПРАВОВА ДОПОМОГА </a:t>
            </a:r>
            <a:r>
              <a:rPr lang="uk-UA" sz="1600" dirty="0" smtClean="0">
                <a:solidFill>
                  <a:srgbClr val="F2F2F2"/>
                </a:solidFill>
                <a:latin typeface="Tahoma" pitchFamily="34" charset="0"/>
                <a:cs typeface="Tahoma" pitchFamily="34" charset="0"/>
              </a:rPr>
              <a:t>(БППД)</a:t>
            </a:r>
            <a:endParaRPr lang="ru-RU" sz="1600" dirty="0">
              <a:solidFill>
                <a:srgbClr val="F2F2F2"/>
              </a:solidFill>
              <a:latin typeface="Tahoma" pitchFamily="34" charset="0"/>
              <a:cs typeface="Tahoma" pitchFamily="34" charset="0"/>
            </a:endParaRPr>
          </a:p>
        </p:txBody>
      </p:sp>
      <p:sp>
        <p:nvSpPr>
          <p:cNvPr id="9" name="Скругленный прямоугольник 8"/>
          <p:cNvSpPr/>
          <p:nvPr/>
        </p:nvSpPr>
        <p:spPr>
          <a:xfrm>
            <a:off x="1094441" y="3256762"/>
            <a:ext cx="3221888" cy="453578"/>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н</a:t>
            </a:r>
            <a:r>
              <a:rPr lang="uk-UA" sz="1400" b="1" dirty="0" smtClean="0">
                <a:solidFill>
                  <a:schemeClr val="tx1"/>
                </a:solidFill>
                <a:latin typeface="Tahoma" pitchFamily="34" charset="0"/>
                <a:cs typeface="Tahoma" pitchFamily="34" charset="0"/>
              </a:rPr>
              <a:t>адання правової інформації</a:t>
            </a:r>
            <a:endParaRPr lang="ru-RU" sz="1400" b="1" dirty="0">
              <a:solidFill>
                <a:schemeClr val="tx1"/>
              </a:solidFill>
              <a:latin typeface="Tahoma" pitchFamily="34" charset="0"/>
              <a:cs typeface="Tahoma" pitchFamily="34" charset="0"/>
            </a:endParaRPr>
          </a:p>
        </p:txBody>
      </p:sp>
      <p:pic>
        <p:nvPicPr>
          <p:cNvPr id="6" name="Рисунок 5"/>
          <p:cNvPicPr>
            <a:picLocks noChangeAspect="1"/>
          </p:cNvPicPr>
          <p:nvPr/>
        </p:nvPicPr>
        <p:blipFill>
          <a:blip r:embed="rId3"/>
          <a:stretch>
            <a:fillRect/>
          </a:stretch>
        </p:blipFill>
        <p:spPr>
          <a:xfrm>
            <a:off x="766705" y="3293154"/>
            <a:ext cx="303370" cy="453578"/>
          </a:xfrm>
          <a:prstGeom prst="rect">
            <a:avLst/>
          </a:prstGeom>
        </p:spPr>
      </p:pic>
      <p:sp>
        <p:nvSpPr>
          <p:cNvPr id="17" name="Скругленный прямоугольник 16"/>
          <p:cNvSpPr/>
          <p:nvPr/>
        </p:nvSpPr>
        <p:spPr>
          <a:xfrm>
            <a:off x="5076056" y="2155945"/>
            <a:ext cx="3553649" cy="825500"/>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1600" b="1" dirty="0" smtClean="0">
                <a:solidFill>
                  <a:srgbClr val="F2F2F2"/>
                </a:solidFill>
                <a:latin typeface="Tahoma" pitchFamily="34" charset="0"/>
                <a:cs typeface="Tahoma" pitchFamily="34" charset="0"/>
              </a:rPr>
              <a:t>БЕЗОПЛАТНА ВТОРИННА ПРАВОВА ДОПОМОГА </a:t>
            </a:r>
            <a:r>
              <a:rPr lang="uk-UA" sz="1600" dirty="0" smtClean="0">
                <a:solidFill>
                  <a:srgbClr val="F2F2F2"/>
                </a:solidFill>
                <a:latin typeface="Tahoma" pitchFamily="34" charset="0"/>
                <a:cs typeface="Tahoma" pitchFamily="34" charset="0"/>
              </a:rPr>
              <a:t>(БВПД)</a:t>
            </a:r>
            <a:endParaRPr lang="ru-RU" sz="1600" dirty="0">
              <a:solidFill>
                <a:srgbClr val="F2F2F2"/>
              </a:solidFill>
              <a:latin typeface="Tahoma" pitchFamily="34" charset="0"/>
              <a:cs typeface="Tahoma" pitchFamily="34" charset="0"/>
            </a:endParaRPr>
          </a:p>
        </p:txBody>
      </p:sp>
      <p:sp>
        <p:nvSpPr>
          <p:cNvPr id="19" name="Скругленный прямоугольник 18"/>
          <p:cNvSpPr/>
          <p:nvPr/>
        </p:nvSpPr>
        <p:spPr>
          <a:xfrm>
            <a:off x="1086424" y="3974238"/>
            <a:ext cx="3229905" cy="548497"/>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н</a:t>
            </a:r>
            <a:r>
              <a:rPr lang="uk-UA" sz="1400" b="1" dirty="0" smtClean="0">
                <a:solidFill>
                  <a:schemeClr val="tx1"/>
                </a:solidFill>
                <a:latin typeface="Tahoma" pitchFamily="34" charset="0"/>
                <a:cs typeface="Tahoma" pitchFamily="34" charset="0"/>
              </a:rPr>
              <a:t>адання консультацій і роз</a:t>
            </a:r>
            <a:r>
              <a:rPr lang="en-US" sz="1400" b="1" dirty="0" smtClean="0">
                <a:solidFill>
                  <a:schemeClr val="tx1"/>
                </a:solidFill>
                <a:latin typeface="Tahoma" pitchFamily="34" charset="0"/>
                <a:cs typeface="Tahoma" pitchFamily="34" charset="0"/>
              </a:rPr>
              <a:t>’</a:t>
            </a:r>
            <a:r>
              <a:rPr lang="uk-UA" sz="1400" b="1" dirty="0" err="1" smtClean="0">
                <a:solidFill>
                  <a:schemeClr val="tx1"/>
                </a:solidFill>
                <a:latin typeface="Tahoma" pitchFamily="34" charset="0"/>
                <a:cs typeface="Tahoma" pitchFamily="34" charset="0"/>
              </a:rPr>
              <a:t>яснень</a:t>
            </a:r>
            <a:r>
              <a:rPr lang="uk-UA" sz="1400" b="1" dirty="0" smtClean="0">
                <a:solidFill>
                  <a:schemeClr val="tx1"/>
                </a:solidFill>
                <a:latin typeface="Tahoma" pitchFamily="34" charset="0"/>
                <a:cs typeface="Tahoma" pitchFamily="34" charset="0"/>
              </a:rPr>
              <a:t> з правових питань</a:t>
            </a:r>
            <a:endParaRPr lang="ru-RU" sz="1400" b="1" dirty="0">
              <a:solidFill>
                <a:schemeClr val="tx1"/>
              </a:solidFill>
              <a:latin typeface="Tahoma" pitchFamily="34" charset="0"/>
              <a:cs typeface="Tahoma" pitchFamily="34" charset="0"/>
            </a:endParaRPr>
          </a:p>
        </p:txBody>
      </p:sp>
      <p:sp>
        <p:nvSpPr>
          <p:cNvPr id="21" name="Скругленный прямоугольник 20"/>
          <p:cNvSpPr/>
          <p:nvPr/>
        </p:nvSpPr>
        <p:spPr>
          <a:xfrm>
            <a:off x="1086424" y="4730029"/>
            <a:ext cx="3242968" cy="820562"/>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с</a:t>
            </a:r>
            <a:r>
              <a:rPr lang="uk-UA" sz="1400" b="1" dirty="0" smtClean="0">
                <a:solidFill>
                  <a:schemeClr val="tx1"/>
                </a:solidFill>
                <a:latin typeface="Tahoma" pitchFamily="34" charset="0"/>
                <a:cs typeface="Tahoma" pitchFamily="34" charset="0"/>
              </a:rPr>
              <a:t>кладення документів правового характеру (крім процесуальних)</a:t>
            </a:r>
            <a:endParaRPr lang="ru-RU" sz="1400" b="1" dirty="0">
              <a:solidFill>
                <a:schemeClr val="tx1"/>
              </a:solidFill>
              <a:latin typeface="Tahoma" pitchFamily="34" charset="0"/>
              <a:cs typeface="Tahoma" pitchFamily="34" charset="0"/>
            </a:endParaRPr>
          </a:p>
        </p:txBody>
      </p:sp>
      <p:sp>
        <p:nvSpPr>
          <p:cNvPr id="23" name="Скругленный прямоугольник 22"/>
          <p:cNvSpPr/>
          <p:nvPr/>
        </p:nvSpPr>
        <p:spPr>
          <a:xfrm>
            <a:off x="1107057" y="5787571"/>
            <a:ext cx="3221888" cy="701388"/>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н</a:t>
            </a:r>
            <a:r>
              <a:rPr lang="uk-UA" sz="1400" b="1" dirty="0" smtClean="0">
                <a:solidFill>
                  <a:schemeClr val="tx1"/>
                </a:solidFill>
                <a:latin typeface="Tahoma" pitchFamily="34" charset="0"/>
                <a:cs typeface="Tahoma" pitchFamily="34" charset="0"/>
              </a:rPr>
              <a:t>адання допомоги в забезпеченні доступу до БВПД та медіації</a:t>
            </a:r>
            <a:endParaRPr lang="ru-RU" sz="1400" b="1" dirty="0">
              <a:solidFill>
                <a:schemeClr val="tx1"/>
              </a:solidFill>
              <a:latin typeface="Tahoma" pitchFamily="34" charset="0"/>
              <a:cs typeface="Tahoma" pitchFamily="34" charset="0"/>
            </a:endParaRPr>
          </a:p>
        </p:txBody>
      </p:sp>
      <p:pic>
        <p:nvPicPr>
          <p:cNvPr id="35" name="Рисунок 34"/>
          <p:cNvPicPr>
            <a:picLocks noChangeAspect="1"/>
          </p:cNvPicPr>
          <p:nvPr/>
        </p:nvPicPr>
        <p:blipFill>
          <a:blip r:embed="rId3"/>
          <a:stretch>
            <a:fillRect/>
          </a:stretch>
        </p:blipFill>
        <p:spPr>
          <a:xfrm>
            <a:off x="766705" y="4033354"/>
            <a:ext cx="303370" cy="453578"/>
          </a:xfrm>
          <a:prstGeom prst="rect">
            <a:avLst/>
          </a:prstGeom>
        </p:spPr>
      </p:pic>
      <p:pic>
        <p:nvPicPr>
          <p:cNvPr id="36" name="Рисунок 35"/>
          <p:cNvPicPr>
            <a:picLocks noChangeAspect="1"/>
          </p:cNvPicPr>
          <p:nvPr/>
        </p:nvPicPr>
        <p:blipFill>
          <a:blip r:embed="rId3"/>
          <a:stretch>
            <a:fillRect/>
          </a:stretch>
        </p:blipFill>
        <p:spPr>
          <a:xfrm>
            <a:off x="766705" y="4913521"/>
            <a:ext cx="303370" cy="453578"/>
          </a:xfrm>
          <a:prstGeom prst="rect">
            <a:avLst/>
          </a:prstGeom>
        </p:spPr>
      </p:pic>
      <p:pic>
        <p:nvPicPr>
          <p:cNvPr id="37" name="Рисунок 36"/>
          <p:cNvPicPr>
            <a:picLocks noChangeAspect="1"/>
          </p:cNvPicPr>
          <p:nvPr/>
        </p:nvPicPr>
        <p:blipFill>
          <a:blip r:embed="rId3"/>
          <a:stretch>
            <a:fillRect/>
          </a:stretch>
        </p:blipFill>
        <p:spPr>
          <a:xfrm>
            <a:off x="791071" y="5905597"/>
            <a:ext cx="303370" cy="453578"/>
          </a:xfrm>
          <a:prstGeom prst="rect">
            <a:avLst/>
          </a:prstGeom>
        </p:spPr>
      </p:pic>
      <p:cxnSp>
        <p:nvCxnSpPr>
          <p:cNvPr id="11" name="Прямая соединительная линия 10"/>
          <p:cNvCxnSpPr/>
          <p:nvPr/>
        </p:nvCxnSpPr>
        <p:spPr>
          <a:xfrm>
            <a:off x="758493" y="2921225"/>
            <a:ext cx="28386" cy="3316087"/>
          </a:xfrm>
          <a:prstGeom prst="line">
            <a:avLst/>
          </a:prstGeom>
          <a:ln>
            <a:solidFill>
              <a:srgbClr val="286E28"/>
            </a:solidFill>
          </a:ln>
        </p:spPr>
        <p:style>
          <a:lnRef idx="3">
            <a:schemeClr val="accent3"/>
          </a:lnRef>
          <a:fillRef idx="0">
            <a:schemeClr val="accent3"/>
          </a:fillRef>
          <a:effectRef idx="2">
            <a:schemeClr val="accent3"/>
          </a:effectRef>
          <a:fontRef idx="minor">
            <a:schemeClr val="tx1"/>
          </a:fontRef>
        </p:style>
      </p:cxnSp>
      <p:sp>
        <p:nvSpPr>
          <p:cNvPr id="38" name="Скругленный прямоугольник 37"/>
          <p:cNvSpPr/>
          <p:nvPr/>
        </p:nvSpPr>
        <p:spPr>
          <a:xfrm>
            <a:off x="5407817" y="3256762"/>
            <a:ext cx="3221888" cy="453578"/>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н</a:t>
            </a:r>
            <a:r>
              <a:rPr lang="uk-UA" sz="1400" b="1" dirty="0" smtClean="0">
                <a:solidFill>
                  <a:schemeClr val="tx1"/>
                </a:solidFill>
                <a:latin typeface="Tahoma" pitchFamily="34" charset="0"/>
                <a:cs typeface="Tahoma" pitchFamily="34" charset="0"/>
              </a:rPr>
              <a:t>адання правової інформації</a:t>
            </a:r>
            <a:endParaRPr lang="ru-RU" sz="1400" b="1" dirty="0">
              <a:solidFill>
                <a:schemeClr val="tx1"/>
              </a:solidFill>
              <a:latin typeface="Tahoma" pitchFamily="34" charset="0"/>
              <a:cs typeface="Tahoma" pitchFamily="34" charset="0"/>
            </a:endParaRPr>
          </a:p>
        </p:txBody>
      </p:sp>
      <p:pic>
        <p:nvPicPr>
          <p:cNvPr id="39" name="Рисунок 38"/>
          <p:cNvPicPr>
            <a:picLocks noChangeAspect="1"/>
          </p:cNvPicPr>
          <p:nvPr/>
        </p:nvPicPr>
        <p:blipFill>
          <a:blip r:embed="rId3"/>
          <a:stretch>
            <a:fillRect/>
          </a:stretch>
        </p:blipFill>
        <p:spPr>
          <a:xfrm>
            <a:off x="5100255" y="3253022"/>
            <a:ext cx="303370" cy="453578"/>
          </a:xfrm>
          <a:prstGeom prst="rect">
            <a:avLst/>
          </a:prstGeom>
        </p:spPr>
      </p:pic>
      <p:cxnSp>
        <p:nvCxnSpPr>
          <p:cNvPr id="40" name="Прямая соединительная линия 39"/>
          <p:cNvCxnSpPr/>
          <p:nvPr/>
        </p:nvCxnSpPr>
        <p:spPr>
          <a:xfrm>
            <a:off x="5090330" y="2921225"/>
            <a:ext cx="16648" cy="2866346"/>
          </a:xfrm>
          <a:prstGeom prst="line">
            <a:avLst/>
          </a:prstGeom>
          <a:ln>
            <a:solidFill>
              <a:srgbClr val="286E28"/>
            </a:solidFill>
          </a:ln>
        </p:spPr>
        <p:style>
          <a:lnRef idx="3">
            <a:schemeClr val="accent3"/>
          </a:lnRef>
          <a:fillRef idx="0">
            <a:schemeClr val="accent3"/>
          </a:fillRef>
          <a:effectRef idx="2">
            <a:schemeClr val="accent3"/>
          </a:effectRef>
          <a:fontRef idx="minor">
            <a:schemeClr val="tx1"/>
          </a:fontRef>
        </p:style>
      </p:cxnSp>
      <p:sp>
        <p:nvSpPr>
          <p:cNvPr id="41" name="Скругленный прямоугольник 40"/>
          <p:cNvSpPr/>
          <p:nvPr/>
        </p:nvSpPr>
        <p:spPr>
          <a:xfrm>
            <a:off x="5394204" y="3954351"/>
            <a:ext cx="3221888" cy="1111356"/>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з</a:t>
            </a:r>
            <a:r>
              <a:rPr lang="uk-UA" sz="1400" b="1" dirty="0" smtClean="0">
                <a:solidFill>
                  <a:schemeClr val="tx1"/>
                </a:solidFill>
                <a:latin typeface="Tahoma" pitchFamily="34" charset="0"/>
                <a:cs typeface="Tahoma" pitchFamily="34" charset="0"/>
              </a:rPr>
              <a:t>дійснення представництва інтересів осіб в судах, інших державних органах, ОМС, перед іншими особами</a:t>
            </a:r>
            <a:endParaRPr lang="ru-RU" sz="1400" b="1" dirty="0">
              <a:solidFill>
                <a:schemeClr val="tx1"/>
              </a:solidFill>
              <a:latin typeface="Tahoma" pitchFamily="34" charset="0"/>
              <a:cs typeface="Tahoma" pitchFamily="34" charset="0"/>
            </a:endParaRPr>
          </a:p>
        </p:txBody>
      </p:sp>
      <p:sp>
        <p:nvSpPr>
          <p:cNvPr id="42" name="Скругленный прямоугольник 41"/>
          <p:cNvSpPr/>
          <p:nvPr/>
        </p:nvSpPr>
        <p:spPr>
          <a:xfrm>
            <a:off x="5407817" y="5316325"/>
            <a:ext cx="3221888" cy="722288"/>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400" b="1" dirty="0">
                <a:solidFill>
                  <a:schemeClr val="tx1"/>
                </a:solidFill>
                <a:latin typeface="Tahoma" pitchFamily="34" charset="0"/>
                <a:cs typeface="Tahoma" pitchFamily="34" charset="0"/>
              </a:rPr>
              <a:t>с</a:t>
            </a:r>
            <a:r>
              <a:rPr lang="uk-UA" sz="1400" b="1" dirty="0" smtClean="0">
                <a:solidFill>
                  <a:schemeClr val="tx1"/>
                </a:solidFill>
                <a:latin typeface="Tahoma" pitchFamily="34" charset="0"/>
                <a:cs typeface="Tahoma" pitchFamily="34" charset="0"/>
              </a:rPr>
              <a:t>кладення документів процесуального характеру</a:t>
            </a:r>
            <a:endParaRPr lang="ru-RU" sz="1400" b="1" dirty="0">
              <a:solidFill>
                <a:schemeClr val="tx1"/>
              </a:solidFill>
              <a:latin typeface="Tahoma" pitchFamily="34" charset="0"/>
              <a:cs typeface="Tahoma" pitchFamily="34" charset="0"/>
            </a:endParaRPr>
          </a:p>
        </p:txBody>
      </p:sp>
      <p:pic>
        <p:nvPicPr>
          <p:cNvPr id="43" name="Рисунок 42"/>
          <p:cNvPicPr>
            <a:picLocks noChangeAspect="1"/>
          </p:cNvPicPr>
          <p:nvPr/>
        </p:nvPicPr>
        <p:blipFill>
          <a:blip r:embed="rId3"/>
          <a:stretch>
            <a:fillRect/>
          </a:stretch>
        </p:blipFill>
        <p:spPr>
          <a:xfrm>
            <a:off x="5093915" y="4294424"/>
            <a:ext cx="303370" cy="453578"/>
          </a:xfrm>
          <a:prstGeom prst="rect">
            <a:avLst/>
          </a:prstGeom>
        </p:spPr>
      </p:pic>
      <p:pic>
        <p:nvPicPr>
          <p:cNvPr id="44" name="Рисунок 43"/>
          <p:cNvPicPr>
            <a:picLocks noChangeAspect="1"/>
          </p:cNvPicPr>
          <p:nvPr/>
        </p:nvPicPr>
        <p:blipFill>
          <a:blip r:embed="rId3"/>
          <a:stretch>
            <a:fillRect/>
          </a:stretch>
        </p:blipFill>
        <p:spPr>
          <a:xfrm>
            <a:off x="5147849" y="5454385"/>
            <a:ext cx="237684" cy="453578"/>
          </a:xfrm>
          <a:prstGeom prst="rect">
            <a:avLst/>
          </a:prstGeom>
        </p:spPr>
      </p:pic>
    </p:spTree>
    <p:extLst>
      <p:ext uri="{BB962C8B-B14F-4D97-AF65-F5344CB8AC3E}">
        <p14:creationId xmlns:p14="http://schemas.microsoft.com/office/powerpoint/2010/main" val="3199049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СУБ</a:t>
            </a:r>
            <a:r>
              <a:rPr lang="en-US"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a:t>
            </a: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ЄКТИ ПРАВА НА БППД </a:t>
            </a:r>
            <a:endParaRPr lang="uk-UA"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en-US"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СУБ</a:t>
            </a:r>
            <a:r>
              <a:rPr lang="en-US"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a:t>
            </a:r>
            <a:r>
              <a:rPr lang="uk-UA"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ЄКТИ ПРАВА НА </a:t>
            </a: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Б</a:t>
            </a:r>
            <a:r>
              <a:rPr lang="uk-UA"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В</a:t>
            </a:r>
            <a:r>
              <a:rPr lang="uk-UA" sz="36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ПД </a:t>
            </a:r>
            <a:endParaRPr lang="uk-UA" sz="36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1367529" y="4419464"/>
            <a:ext cx="7229067" cy="2088232"/>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r>
              <a:rPr lang="uk-UA" sz="1600" b="1" dirty="0">
                <a:latin typeface="Tahoma" panose="020B0604030504040204" pitchFamily="34" charset="0"/>
                <a:ea typeface="Tahoma" panose="020B0604030504040204" pitchFamily="34" charset="0"/>
                <a:cs typeface="Tahoma" panose="020B0604030504040204" pitchFamily="34" charset="0"/>
              </a:rPr>
              <a:t>окремі категорії осіб, перелік яких визначено в статті 14 Закону України «Про безоплатну правову допомогу». Насамперед це малозабезпечені особи та особи з інвалідністю, дохід яких не перевищує встановлену межу, ветерани війни та інші особи, на яких поширюється дія Закону України «Про статус ветеранів війни, гарантії їх соціального захисту», ВПО, діти, особи, які постраждали від домашнього насильства або насильства за ознакою статі та </a:t>
            </a:r>
            <a:r>
              <a:rPr lang="uk-UA" sz="1600" b="1" dirty="0" smtClean="0">
                <a:latin typeface="Tahoma" panose="020B0604030504040204" pitchFamily="34" charset="0"/>
                <a:ea typeface="Tahoma" panose="020B0604030504040204" pitchFamily="34" charset="0"/>
                <a:cs typeface="Tahoma" panose="020B0604030504040204" pitchFamily="34" charset="0"/>
              </a:rPr>
              <a:t>інші</a:t>
            </a:r>
            <a:endParaRPr lang="ru-RU" sz="1600" b="1" dirty="0">
              <a:latin typeface="Tahoma" panose="020B0604030504040204" pitchFamily="34" charset="0"/>
              <a:ea typeface="Tahoma" panose="020B0604030504040204" pitchFamily="34" charset="0"/>
              <a:cs typeface="Tahoma" panose="020B0604030504040204" pitchFamily="34" charset="0"/>
            </a:endParaRPr>
          </a:p>
        </p:txBody>
      </p:sp>
      <p:sp>
        <p:nvSpPr>
          <p:cNvPr id="24" name="Стрелка вправо 23"/>
          <p:cNvSpPr/>
          <p:nvPr/>
        </p:nvSpPr>
        <p:spPr>
          <a:xfrm>
            <a:off x="699322" y="2356242"/>
            <a:ext cx="569589"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pic>
        <p:nvPicPr>
          <p:cNvPr id="6" name="Рисунок 5"/>
          <p:cNvPicPr>
            <a:picLocks noChangeAspect="1"/>
          </p:cNvPicPr>
          <p:nvPr/>
        </p:nvPicPr>
        <p:blipFill>
          <a:blip r:embed="rId3"/>
          <a:stretch>
            <a:fillRect/>
          </a:stretch>
        </p:blipFill>
        <p:spPr>
          <a:xfrm>
            <a:off x="630957" y="5180092"/>
            <a:ext cx="584813" cy="566977"/>
          </a:xfrm>
          <a:prstGeom prst="rect">
            <a:avLst/>
          </a:prstGeom>
        </p:spPr>
      </p:pic>
      <p:sp>
        <p:nvSpPr>
          <p:cNvPr id="19" name="Скругленный прямоугольник 18"/>
          <p:cNvSpPr/>
          <p:nvPr/>
        </p:nvSpPr>
        <p:spPr>
          <a:xfrm>
            <a:off x="1375375" y="2071752"/>
            <a:ext cx="7185543" cy="986303"/>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600" b="1" dirty="0">
                <a:solidFill>
                  <a:schemeClr val="tx1"/>
                </a:solidFill>
                <a:latin typeface="Tahoma" panose="020B0604030504040204" pitchFamily="34" charset="0"/>
                <a:ea typeface="Tahoma" panose="020B0604030504040204" pitchFamily="34" charset="0"/>
                <a:cs typeface="Tahoma" panose="020B0604030504040204" pitchFamily="34" charset="0"/>
              </a:rPr>
              <a:t>усі особи, які перебувають під юрисдикцією України (громадянин України, іноземці, особи без громадянства, у тому числі біженці чи особи, яка потребують додаткового захисту</a:t>
            </a:r>
            <a:r>
              <a:rPr lang="uk-UA" sz="1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ru-RU" sz="16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931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207663"/>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anose="05000000000000000000" pitchFamily="2" charset="2"/>
              <a:buChar char="ü"/>
            </a:pPr>
            <a:r>
              <a:rPr lang="uk-UA"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зателефонувати </a:t>
            </a:r>
            <a:r>
              <a:rPr lang="uk-UA" sz="2400" b="1" dirty="0">
                <a:solidFill>
                  <a:schemeClr val="tx1"/>
                </a:solidFill>
                <a:latin typeface="Tahoma" panose="020B0604030504040204" pitchFamily="34" charset="0"/>
                <a:ea typeface="Tahoma" panose="020B0604030504040204" pitchFamily="34" charset="0"/>
                <a:cs typeface="Tahoma" panose="020B0604030504040204" pitchFamily="34" charset="0"/>
              </a:rPr>
              <a:t>до Єдиного контакт-центру 0 800 213 103 </a:t>
            </a:r>
            <a:endPar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en-US" sz="2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anose="05000000000000000000" pitchFamily="2" charset="2"/>
              <a:buChar char="ü"/>
            </a:pPr>
            <a:r>
              <a:rPr lang="uk-UA"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звернутися до будь-якого місцевого центру з надання безоплатної вторинної правової допомоги чи бюро правової допомоги</a:t>
            </a:r>
            <a:endParaRPr lang="ru-RU" sz="2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anose="05000000000000000000" pitchFamily="2" charset="2"/>
              <a:buChar char="ü"/>
            </a:pPr>
            <a:endParaRPr lang="ru-RU" sz="2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anose="05000000000000000000" pitchFamily="2" charset="2"/>
              <a:buChar char="ü"/>
            </a:pPr>
            <a:r>
              <a:rPr lang="uk-UA" sz="2400" b="1" dirty="0">
                <a:solidFill>
                  <a:schemeClr val="tx1"/>
                </a:solidFill>
                <a:latin typeface="Tahoma" panose="020B0604030504040204" pitchFamily="34" charset="0"/>
                <a:ea typeface="Tahoma" panose="020B0604030504040204" pitchFamily="34" charset="0"/>
                <a:cs typeface="Tahoma" panose="020B0604030504040204" pitchFamily="34" charset="0"/>
              </a:rPr>
              <a:t>п</a:t>
            </a:r>
            <a:r>
              <a:rPr lang="uk-UA" sz="2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ід час роботи мобільних та дистанційних пунктів</a:t>
            </a:r>
            <a:endParaRPr lang="ru-RU" sz="24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899591" y="1395690"/>
            <a:ext cx="7847993" cy="737166"/>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800" b="1" dirty="0" smtClean="0">
                <a:latin typeface="Tahoma" panose="020B0604030504040204" pitchFamily="34" charset="0"/>
                <a:ea typeface="Tahoma" panose="020B0604030504040204" pitchFamily="34" charset="0"/>
                <a:cs typeface="Tahoma" panose="020B0604030504040204" pitchFamily="34" charset="0"/>
              </a:rPr>
              <a:t>ШЛЯХИ ОТРИМАННЯ БППД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629561" y="1187450"/>
            <a:ext cx="8172909" cy="5207663"/>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Wingdings" panose="05000000000000000000" pitchFamily="2" charset="2"/>
              <a:buChar char="ü"/>
            </a:pPr>
            <a:r>
              <a:rPr lang="uk-UA" b="1" dirty="0" smtClean="0">
                <a:solidFill>
                  <a:schemeClr val="tx1"/>
                </a:solidFill>
                <a:latin typeface="Tahoma" panose="020B0604030504040204" pitchFamily="34" charset="0"/>
                <a:ea typeface="Tahoma" panose="020B0604030504040204" pitchFamily="34" charset="0"/>
                <a:cs typeface="Tahoma" panose="020B0604030504040204" pitchFamily="34" charset="0"/>
              </a:rPr>
              <a:t>у </a:t>
            </a:r>
            <a:r>
              <a:rPr lang="uk-UA" b="1" dirty="0">
                <a:solidFill>
                  <a:schemeClr val="tx1"/>
                </a:solidFill>
                <a:latin typeface="Tahoma" panose="020B0604030504040204" pitchFamily="34" charset="0"/>
                <a:ea typeface="Tahoma" panose="020B0604030504040204" pitchFamily="34" charset="0"/>
                <a:cs typeface="Tahoma" panose="020B0604030504040204" pitchFamily="34" charset="0"/>
              </a:rPr>
              <a:t>цивільних та адміністративних справах, а також потерпілому чи свідку у кримінальному провадженні </a:t>
            </a:r>
            <a:r>
              <a:rPr lang="uk-UA" dirty="0">
                <a:solidFill>
                  <a:schemeClr val="tx1"/>
                </a:solidFill>
                <a:latin typeface="Tahoma" panose="020B0604030504040204" pitchFamily="34" charset="0"/>
                <a:ea typeface="Tahoma" panose="020B0604030504040204" pitchFamily="34" charset="0"/>
                <a:cs typeface="Tahoma" panose="020B0604030504040204" pitchFamily="34" charset="0"/>
              </a:rPr>
              <a:t>для призначення адвоката/працівника центру для здійснення представництва інтересів та складення документів процесуального характеру слід звернутися до будь-якого місцевого центру  (незалежно від реєстрації місця проживання). Звернутися за БВПД можна як особисто, так і через уповноваженого представника</a:t>
            </a: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b="1" dirty="0" smtClean="0"/>
          </a:p>
          <a:p>
            <a:pPr marL="285750" indent="-285750" algn="just" defTabSz="914239" fontAlgn="auto">
              <a:spcBef>
                <a:spcPts val="0"/>
              </a:spcBef>
              <a:spcAft>
                <a:spcPts val="0"/>
              </a:spcAft>
              <a:buFont typeface="Wingdings" panose="05000000000000000000" pitchFamily="2" charset="2"/>
              <a:buChar char="ü"/>
              <a:defRPr/>
            </a:pPr>
            <a:r>
              <a:rPr lang="uk-UA" b="1" dirty="0" smtClean="0">
                <a:solidFill>
                  <a:schemeClr val="tx1"/>
                </a:solidFill>
                <a:latin typeface="Tahoma" panose="020B0604030504040204" pitchFamily="34" charset="0"/>
                <a:ea typeface="Tahoma" panose="020B0604030504040204" pitchFamily="34" charset="0"/>
                <a:cs typeface="Tahoma" panose="020B0604030504040204" pitchFamily="34" charset="0"/>
              </a:rPr>
              <a:t>у </a:t>
            </a:r>
            <a:r>
              <a:rPr lang="uk-UA" b="1" dirty="0">
                <a:solidFill>
                  <a:schemeClr val="tx1"/>
                </a:solidFill>
                <a:latin typeface="Tahoma" panose="020B0604030504040204" pitchFamily="34" charset="0"/>
                <a:ea typeface="Tahoma" panose="020B0604030504040204" pitchFamily="34" charset="0"/>
                <a:cs typeface="Tahoma" panose="020B0604030504040204" pitchFamily="34" charset="0"/>
              </a:rPr>
              <a:t>кримінальному провадженні особі, яка має статус підозрюваного, обвинуваченого, засудженого </a:t>
            </a:r>
            <a:r>
              <a:rPr lang="uk-UA" dirty="0">
                <a:solidFill>
                  <a:schemeClr val="tx1"/>
                </a:solidFill>
                <a:latin typeface="Tahoma" panose="020B0604030504040204" pitchFamily="34" charset="0"/>
                <a:ea typeface="Tahoma" panose="020B0604030504040204" pitchFamily="34" charset="0"/>
                <a:cs typeface="Tahoma" panose="020B0604030504040204" pitchFamily="34" charset="0"/>
              </a:rPr>
              <a:t>та за відсутністю коштів чи з інших об’єктивних причин не може залучити захисника самостійно, слід заявити клопотання про залучення захисника. Клопотання адресується слідчому, прокуророві, слідчому судді чи </a:t>
            </a:r>
            <a:r>
              <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rPr>
              <a:t>суду</a:t>
            </a: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827584" y="1395690"/>
            <a:ext cx="7776864" cy="521142"/>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800" b="1" dirty="0" smtClean="0">
                <a:latin typeface="Tahoma" panose="020B0604030504040204" pitchFamily="34" charset="0"/>
                <a:ea typeface="Tahoma" panose="020B0604030504040204" pitchFamily="34" charset="0"/>
                <a:cs typeface="Tahoma" panose="020B0604030504040204" pitchFamily="34" charset="0"/>
              </a:rPr>
              <a:t>ШЛЯХИ ОТРИМАННЯ Б</a:t>
            </a:r>
            <a:r>
              <a:rPr lang="uk-UA" sz="2800" b="1" dirty="0" smtClean="0">
                <a:latin typeface="Tahoma" panose="020B0604030504040204" pitchFamily="34" charset="0"/>
                <a:ea typeface="Tahoma" panose="020B0604030504040204" pitchFamily="34" charset="0"/>
                <a:cs typeface="Tahoma" panose="020B0604030504040204" pitchFamily="34" charset="0"/>
              </a:rPr>
              <a:t>ВП</a:t>
            </a:r>
            <a:r>
              <a:rPr lang="ru-RU" sz="2800" b="1" dirty="0" smtClean="0">
                <a:latin typeface="Tahoma" panose="020B0604030504040204" pitchFamily="34" charset="0"/>
                <a:ea typeface="Tahoma" panose="020B0604030504040204" pitchFamily="34" charset="0"/>
                <a:cs typeface="Tahoma" panose="020B0604030504040204" pitchFamily="34" charset="0"/>
              </a:rPr>
              <a:t>Д</a:t>
            </a:r>
          </a:p>
        </p:txBody>
      </p:sp>
    </p:spTree>
    <p:extLst>
      <p:ext uri="{BB962C8B-B14F-4D97-AF65-F5344CB8AC3E}">
        <p14:creationId xmlns:p14="http://schemas.microsoft.com/office/powerpoint/2010/main" val="2737142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611560" y="1212440"/>
            <a:ext cx="8172909" cy="5306211"/>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r>
              <a:rPr lang="uk-UA" b="1" dirty="0">
                <a:solidFill>
                  <a:schemeClr val="tx1"/>
                </a:solidFill>
                <a:latin typeface="Tahoma" panose="020B0604030504040204" pitchFamily="34" charset="0"/>
                <a:ea typeface="Tahoma" panose="020B0604030504040204" pitchFamily="34" charset="0"/>
                <a:cs typeface="Tahoma" panose="020B0604030504040204" pitchFamily="34" charset="0"/>
              </a:rPr>
              <a:t>особи, засуджені до покарання у вигляді позбавлення волі, </a:t>
            </a:r>
            <a:r>
              <a:rPr lang="uk-UA" dirty="0">
                <a:solidFill>
                  <a:schemeClr val="tx1"/>
                </a:solidFill>
                <a:latin typeface="Tahoma" panose="020B0604030504040204" pitchFamily="34" charset="0"/>
                <a:ea typeface="Tahoma" panose="020B0604030504040204" pitchFamily="34" charset="0"/>
                <a:cs typeface="Tahoma" panose="020B0604030504040204" pitchFamily="34" charset="0"/>
              </a:rPr>
              <a:t>мають право на всі види БВПД до моменту звільнення (втрати права на таку допомогу) або використання усіх національних засобів захисту. Для цього потрібно звернутися письмово </a:t>
            </a:r>
            <a:r>
              <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rPr>
              <a:t>до відповідного регіонального центру з надання БВПД (для отримання БВПД у виді захисту) чи </a:t>
            </a:r>
            <a:r>
              <a:rPr lang="uk-UA" dirty="0">
                <a:solidFill>
                  <a:schemeClr val="tx1"/>
                </a:solidFill>
                <a:latin typeface="Tahoma" panose="020B0604030504040204" pitchFamily="34" charset="0"/>
                <a:ea typeface="Tahoma" panose="020B0604030504040204" pitchFamily="34" charset="0"/>
                <a:cs typeface="Tahoma" panose="020B0604030504040204" pitchFamily="34" charset="0"/>
              </a:rPr>
              <a:t>місцевого </a:t>
            </a:r>
            <a:r>
              <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rPr>
              <a:t>центру з надання БВПД (для складення процесуальних документів; для представництва інтересів) через </a:t>
            </a:r>
            <a:r>
              <a:rPr lang="uk-UA" dirty="0">
                <a:solidFill>
                  <a:schemeClr val="tx1"/>
                </a:solidFill>
                <a:latin typeface="Tahoma" panose="020B0604030504040204" pitchFamily="34" charset="0"/>
                <a:ea typeface="Tahoma" panose="020B0604030504040204" pitchFamily="34" charset="0"/>
                <a:cs typeface="Tahoma" panose="020B0604030504040204" pitchFamily="34" charset="0"/>
              </a:rPr>
              <a:t>адміністрацію виправної колонії для підтвердження належності до категорії осіб, визначених пунктом 7 частини першої статті 14 Закону, а також у зверненні потрібно конкретизувати, який саме вид правової допомоги потрібен та з якого </a:t>
            </a:r>
            <a:r>
              <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rPr>
              <a:t>питання</a:t>
            </a:r>
          </a:p>
          <a:p>
            <a:pPr marL="285750" indent="-285750" defTabSz="914239" fontAlgn="auto">
              <a:spcBef>
                <a:spcPts val="0"/>
              </a:spcBef>
              <a:spcAft>
                <a:spcPts val="0"/>
              </a:spcAft>
              <a:buFont typeface="Wingdings" panose="05000000000000000000" pitchFamily="2" charset="2"/>
              <a:buChar char="ü"/>
              <a:defRPr/>
            </a:pPr>
            <a:endPar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r>
              <a:rPr lang="uk-UA" b="1" dirty="0">
                <a:solidFill>
                  <a:schemeClr val="tx1"/>
                </a:solidFill>
                <a:latin typeface="Tahoma" panose="020B0604030504040204" pitchFamily="34" charset="0"/>
                <a:ea typeface="Tahoma" panose="020B0604030504040204" pitchFamily="34" charset="0"/>
                <a:cs typeface="Tahoma" panose="020B0604030504040204" pitchFamily="34" charset="0"/>
              </a:rPr>
              <a:t>п</a:t>
            </a:r>
            <a:r>
              <a:rPr lang="uk-UA" b="1" dirty="0" smtClean="0">
                <a:solidFill>
                  <a:schemeClr val="tx1"/>
                </a:solidFill>
                <a:latin typeface="Tahoma" panose="020B0604030504040204" pitchFamily="34" charset="0"/>
                <a:ea typeface="Tahoma" panose="020B0604030504040204" pitchFamily="34" charset="0"/>
                <a:cs typeface="Tahoma" panose="020B0604030504040204" pitchFamily="34" charset="0"/>
              </a:rPr>
              <a:t>ро затримання особи чи арешт </a:t>
            </a:r>
            <a:r>
              <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rPr>
              <a:t>повідомляється відповідний регіональний центр з надання БВПД для подальшого призначення адвоката (відповідно до постанови КМУ № 1363 від 28.12.2011)</a:t>
            </a:r>
          </a:p>
          <a:p>
            <a:pPr marL="285750" indent="-285750" defTabSz="914239" fontAlgn="auto">
              <a:spcBef>
                <a:spcPts val="0"/>
              </a:spcBef>
              <a:spcAft>
                <a:spcPts val="0"/>
              </a:spcAft>
              <a:buFont typeface="Wingdings" panose="05000000000000000000" pitchFamily="2" charset="2"/>
              <a:buChar char="ü"/>
              <a:defRPr/>
            </a:pPr>
            <a:endParaRPr lang="uk-UA"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endPar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endParaRPr lang="uk-UA"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endParaRPr lang="uk-UA"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defTabSz="914239" fontAlgn="auto">
              <a:spcBef>
                <a:spcPts val="0"/>
              </a:spcBef>
              <a:spcAft>
                <a:spcPts val="0"/>
              </a:spcAft>
              <a:buFont typeface="Wingdings" panose="05000000000000000000" pitchFamily="2" charset="2"/>
              <a:buChar char="ü"/>
              <a:defRPr/>
            </a:pPr>
            <a:endParaRPr lang="uk-UA"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028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uk-UA" dirty="0" smtClean="0"/>
          </a:p>
          <a:p>
            <a:pPr lvl="0"/>
            <a:endParaRPr lang="uk-UA" dirty="0" smtClean="0"/>
          </a:p>
          <a:p>
            <a:pPr lvl="0"/>
            <a:endParaRPr lang="uk-UA" dirty="0" smtClean="0"/>
          </a:p>
          <a:p>
            <a:pPr lvl="0"/>
            <a:endParaRPr lang="uk-UA" dirty="0"/>
          </a:p>
          <a:p>
            <a:pPr lvl="0"/>
            <a:endParaRPr lang="uk-UA" dirty="0" smtClean="0"/>
          </a:p>
          <a:p>
            <a:pPr lvl="0"/>
            <a:endParaRPr lang="uk-UA" dirty="0"/>
          </a:p>
          <a:p>
            <a:pPr lvl="0"/>
            <a:endParaRPr lang="uk-UA" dirty="0" smtClean="0"/>
          </a:p>
          <a:p>
            <a:pPr lvl="0"/>
            <a:endParaRPr lang="uk-UA" dirty="0"/>
          </a:p>
          <a:p>
            <a:pPr lvl="0"/>
            <a:endParaRPr lang="uk-UA" dirty="0" smtClean="0"/>
          </a:p>
          <a:p>
            <a:pPr lvl="0"/>
            <a:endParaRPr lang="uk-UA" dirty="0"/>
          </a:p>
          <a:p>
            <a:pPr lvl="0"/>
            <a:endParaRPr lang="uk-UA" dirty="0" smtClean="0"/>
          </a:p>
          <a:p>
            <a:pPr lvl="0"/>
            <a:endParaRPr lang="uk-UA" dirty="0" smtClean="0"/>
          </a:p>
          <a:p>
            <a:pPr lvl="0"/>
            <a:endParaRPr lang="uk-UA" dirty="0"/>
          </a:p>
          <a:p>
            <a:pPr marL="285750" lvl="0" indent="-285750">
              <a:buFont typeface="Wingdings" panose="05000000000000000000" pitchFamily="2" charset="2"/>
              <a:buChar char="ü"/>
            </a:pPr>
            <a:r>
              <a:rPr lang="uk-UA" b="1" dirty="0" smtClean="0">
                <a:solidFill>
                  <a:schemeClr val="tx1"/>
                </a:solidFill>
              </a:rPr>
              <a:t>контакти </a:t>
            </a:r>
            <a:r>
              <a:rPr lang="uk-UA" b="1" dirty="0">
                <a:solidFill>
                  <a:schemeClr val="tx1"/>
                </a:solidFill>
              </a:rPr>
              <a:t>та зв'язок з усіма центрами з надання БВПД та бюро правової допомоги;</a:t>
            </a:r>
            <a:endParaRPr lang="ru-RU" b="1" dirty="0">
              <a:solidFill>
                <a:schemeClr val="tx1"/>
              </a:solidFill>
            </a:endParaRPr>
          </a:p>
          <a:p>
            <a:pPr marL="285750" lvl="0" indent="-285750">
              <a:buFont typeface="Wingdings" panose="05000000000000000000" pitchFamily="2" charset="2"/>
              <a:buChar char="ü"/>
            </a:pPr>
            <a:r>
              <a:rPr lang="uk-UA" b="1" dirty="0">
                <a:solidFill>
                  <a:schemeClr val="tx1"/>
                </a:solidFill>
              </a:rPr>
              <a:t>консультування з питань надання </a:t>
            </a:r>
            <a:r>
              <a:rPr lang="uk-UA" b="1" dirty="0" smtClean="0">
                <a:solidFill>
                  <a:schemeClr val="tx1"/>
                </a:solidFill>
              </a:rPr>
              <a:t>БПД;</a:t>
            </a:r>
            <a:endParaRPr lang="ru-RU" b="1" dirty="0">
              <a:solidFill>
                <a:schemeClr val="tx1"/>
              </a:solidFill>
            </a:endParaRPr>
          </a:p>
          <a:p>
            <a:pPr marL="285750" lvl="0" indent="-285750">
              <a:buFont typeface="Wingdings" panose="05000000000000000000" pitchFamily="2" charset="2"/>
              <a:buChar char="ü"/>
            </a:pPr>
            <a:r>
              <a:rPr lang="uk-UA" b="1" dirty="0">
                <a:solidFill>
                  <a:schemeClr val="tx1"/>
                </a:solidFill>
              </a:rPr>
              <a:t>інформування про гарячі телефонні лінії з питань надання соціальних послуг та захисту прав людини;</a:t>
            </a:r>
            <a:endParaRPr lang="ru-RU" b="1" dirty="0">
              <a:solidFill>
                <a:schemeClr val="tx1"/>
              </a:solidFill>
            </a:endParaRPr>
          </a:p>
          <a:p>
            <a:pPr marL="285750" lvl="0" indent="-285750">
              <a:buFont typeface="Wingdings" panose="05000000000000000000" pitchFamily="2" charset="2"/>
              <a:buChar char="ü"/>
            </a:pPr>
            <a:r>
              <a:rPr lang="uk-UA" b="1" dirty="0">
                <a:solidFill>
                  <a:schemeClr val="tx1"/>
                </a:solidFill>
              </a:rPr>
              <a:t>надання правової інформації, консультацій та роз’яснень з правових питань;</a:t>
            </a:r>
            <a:endParaRPr lang="ru-RU" b="1" dirty="0">
              <a:solidFill>
                <a:schemeClr val="tx1"/>
              </a:solidFill>
            </a:endParaRPr>
          </a:p>
          <a:p>
            <a:pPr marL="285750" lvl="0" indent="-285750">
              <a:buFont typeface="Wingdings" panose="05000000000000000000" pitchFamily="2" charset="2"/>
              <a:buChar char="ü"/>
            </a:pPr>
            <a:r>
              <a:rPr lang="uk-UA" b="1" dirty="0">
                <a:solidFill>
                  <a:schemeClr val="tx1"/>
                </a:solidFill>
              </a:rPr>
              <a:t>о</a:t>
            </a:r>
            <a:r>
              <a:rPr lang="uk-UA" b="1" dirty="0" smtClean="0">
                <a:solidFill>
                  <a:schemeClr val="tx1"/>
                </a:solidFill>
              </a:rPr>
              <a:t>тримання інформації про випадки затримання осіб або винесення постанови/ухвали про  залучення захисника у кримінальних провадженнях</a:t>
            </a:r>
          </a:p>
          <a:p>
            <a:pPr marL="285750" lvl="0" indent="-285750">
              <a:buFont typeface="Wingdings" panose="05000000000000000000" pitchFamily="2" charset="2"/>
              <a:buChar char="ü"/>
            </a:pPr>
            <a:r>
              <a:rPr lang="uk-UA" b="1" dirty="0">
                <a:solidFill>
                  <a:schemeClr val="tx1"/>
                </a:solidFill>
              </a:rPr>
              <a:t>з</a:t>
            </a:r>
            <a:r>
              <a:rPr lang="uk-UA" b="1" dirty="0" smtClean="0">
                <a:solidFill>
                  <a:schemeClr val="tx1"/>
                </a:solidFill>
              </a:rPr>
              <a:t>абезпечення зворотного зв'язку з питань надання БПД</a:t>
            </a:r>
          </a:p>
          <a:p>
            <a:pPr marL="285750" lvl="0" indent="-285750">
              <a:buFont typeface="Wingdings" panose="05000000000000000000" pitchFamily="2" charset="2"/>
              <a:buChar char="ü"/>
            </a:pPr>
            <a:endParaRPr lang="uk-UA" b="1" dirty="0" smtClean="0">
              <a:solidFill>
                <a:schemeClr val="tx1"/>
              </a:solidFill>
            </a:endParaRPr>
          </a:p>
          <a:p>
            <a:pPr lvl="0"/>
            <a:r>
              <a:rPr lang="uk-UA" b="1" dirty="0" smtClean="0">
                <a:solidFill>
                  <a:schemeClr val="tx1"/>
                </a:solidFill>
                <a:effectLst>
                  <a:outerShdw blurRad="38100" dist="38100" dir="2700000" algn="tl">
                    <a:srgbClr val="000000">
                      <a:alpha val="43137"/>
                    </a:srgbClr>
                  </a:outerShdw>
                </a:effectLst>
              </a:rPr>
              <a:t>                              </a:t>
            </a:r>
            <a:endParaRPr lang="en-US" dirty="0" smtClean="0">
              <a:solidFill>
                <a:schemeClr val="tx1"/>
              </a:solidFill>
              <a:effectLst>
                <a:outerShdw blurRad="38100" dist="38100" dir="2700000" algn="tl">
                  <a:srgbClr val="000000">
                    <a:alpha val="43137"/>
                  </a:srgbClr>
                </a:outerShdw>
              </a:effectLst>
            </a:endParaRPr>
          </a:p>
          <a:p>
            <a:pPr lvl="0"/>
            <a:r>
              <a:rPr lang="en-US" b="1" dirty="0">
                <a:solidFill>
                  <a:schemeClr val="tx1"/>
                </a:solidFill>
                <a:effectLst>
                  <a:outerShdw blurRad="38100" dist="38100" dir="2700000" algn="tl">
                    <a:srgbClr val="000000">
                      <a:alpha val="43137"/>
                    </a:srgbClr>
                  </a:outerShdw>
                </a:effectLst>
              </a:rPr>
              <a:t> </a:t>
            </a:r>
            <a:r>
              <a:rPr lang="en-US" b="1" dirty="0" smtClean="0">
                <a:solidFill>
                  <a:schemeClr val="tx1"/>
                </a:solidFill>
                <a:effectLst>
                  <a:outerShdw blurRad="38100" dist="38100" dir="2700000" algn="tl">
                    <a:srgbClr val="000000">
                      <a:alpha val="43137"/>
                    </a:srgbClr>
                  </a:outerShdw>
                </a:effectLst>
              </a:rPr>
              <a:t>                             </a:t>
            </a:r>
            <a:endParaRPr lang="uk-UA"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just"/>
            <a:endParaRPr lang="ru-RU" sz="1600" b="1" dirty="0" smtClean="0">
              <a:solidFill>
                <a:schemeClr val="tx1"/>
              </a:solidFill>
            </a:endParaRPr>
          </a:p>
          <a:p>
            <a:pPr marL="285750" lvl="0" indent="-285750">
              <a:buFont typeface="Wingdings" panose="05000000000000000000" pitchFamily="2" charset="2"/>
              <a:buChar char="ü"/>
            </a:pPr>
            <a:endParaRPr lang="ru-RU" b="1" dirty="0" smtClean="0">
              <a:solidFill>
                <a:schemeClr val="tx1"/>
              </a:solidFill>
            </a:endParaRPr>
          </a:p>
          <a:p>
            <a:pPr marL="285750" lvl="0" indent="-285750">
              <a:buFont typeface="Wingdings" panose="05000000000000000000" pitchFamily="2" charset="2"/>
              <a:buChar char="ü"/>
            </a:pPr>
            <a:endParaRPr lang="ru-RU" b="1" dirty="0" smtClean="0">
              <a:solidFill>
                <a:schemeClr val="tx1"/>
              </a:solidFill>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1132738" y="1356591"/>
            <a:ext cx="7056784" cy="1368152"/>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400" b="1" dirty="0" smtClean="0">
                <a:solidFill>
                  <a:srgbClr val="FFFFFF"/>
                </a:solidFill>
                <a:latin typeface="Tahoma" pitchFamily="34" charset="0"/>
                <a:cs typeface="Tahoma" pitchFamily="34" charset="0"/>
              </a:rPr>
              <a:t>ЄДИНИЙ КОНТАКТ - ЦЕНТР СИСТЕМИ БЕЗОПЛАТНОЇ ПРАВОВОЇ ДОПОМОГИ</a:t>
            </a:r>
          </a:p>
          <a:p>
            <a:pPr algn="ctr">
              <a:defRPr/>
            </a:pPr>
            <a:r>
              <a:rPr lang="uk-UA" sz="3200" b="1" dirty="0" smtClean="0">
                <a:solidFill>
                  <a:srgbClr val="FFFFFF"/>
                </a:solidFill>
                <a:latin typeface="Tahoma" pitchFamily="34" charset="0"/>
                <a:cs typeface="Tahoma" pitchFamily="34" charset="0"/>
              </a:rPr>
              <a:t>0 800 213 103 </a:t>
            </a:r>
          </a:p>
        </p:txBody>
      </p:sp>
      <p:sp>
        <p:nvSpPr>
          <p:cNvPr id="3" name="Стрелка вниз 2"/>
          <p:cNvSpPr/>
          <p:nvPr/>
        </p:nvSpPr>
        <p:spPr>
          <a:xfrm>
            <a:off x="2483768" y="2821052"/>
            <a:ext cx="4608512" cy="1071758"/>
          </a:xfrm>
          <a:prstGeom prst="down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t>м</a:t>
            </a:r>
            <a:r>
              <a:rPr lang="uk-UA" dirty="0" smtClean="0"/>
              <a:t>ожна отримати наступну інформацію</a:t>
            </a:r>
            <a:endParaRPr lang="ru-RU" dirty="0"/>
          </a:p>
        </p:txBody>
      </p:sp>
    </p:spTree>
    <p:extLst>
      <p:ext uri="{BB962C8B-B14F-4D97-AF65-F5344CB8AC3E}">
        <p14:creationId xmlns:p14="http://schemas.microsoft.com/office/powerpoint/2010/main" val="228841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pPr algn="ctr"/>
            <a:endParaRPr lang="uk-UA" sz="24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a:r>
              <a:rPr lang="uk-UA" sz="24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РЕГІОНАЛЬНИЙ ЦЕНТР З НАДАННЯ БЕЗОПЛАТНОЇ ВТОРИННОЇ ПРАВОВОЇ ДОПОМОГИ У ХЕРСОНСЬКІЙ ОБЛАСТІ </a:t>
            </a: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Адреса: </a:t>
            </a:r>
            <a:r>
              <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вул. Перекопська, 169, м. Херсон, 73036, </a:t>
            </a:r>
            <a:r>
              <a:rPr lang="uk-UA"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Україна</a:t>
            </a:r>
          </a:p>
          <a:p>
            <a:pPr defTabSz="914239" fontAlgn="auto">
              <a:spcBef>
                <a:spcPts val="0"/>
              </a:spcBef>
              <a:spcAft>
                <a:spcPts val="0"/>
              </a:spcAft>
              <a:defRPr/>
            </a:pPr>
            <a:endPar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uk-UA"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Телефони</a:t>
            </a:r>
            <a:r>
              <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(0552) 31-20-33; +38 (050) 336-80-62</a:t>
            </a:r>
          </a:p>
          <a:p>
            <a:pPr defTabSz="914239" fontAlgn="auto">
              <a:spcBef>
                <a:spcPts val="0"/>
              </a:spcBef>
              <a:spcAft>
                <a:spcPts val="0"/>
              </a:spcAft>
              <a:defRPr/>
            </a:pPr>
            <a:endPar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Факс: </a:t>
            </a:r>
            <a:r>
              <a:rPr lang="uk-UA"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(0552) 31-20-33</a:t>
            </a:r>
          </a:p>
          <a:p>
            <a:pPr defTabSz="914239" fontAlgn="auto">
              <a:spcBef>
                <a:spcPts val="0"/>
              </a:spcBef>
              <a:spcAft>
                <a:spcPts val="0"/>
              </a:spcAft>
              <a:defRPr/>
            </a:pPr>
            <a:endPar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Електронна адреса: </a:t>
            </a:r>
            <a:r>
              <a:rPr lang="en-US"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office.kherson@legalaid.ks.ua</a:t>
            </a:r>
          </a:p>
          <a:p>
            <a:pPr defTabSz="914239" fontAlgn="auto">
              <a:spcBef>
                <a:spcPts val="0"/>
              </a:spcBef>
              <a:spcAft>
                <a:spcPts val="0"/>
              </a:spcAft>
              <a:defRPr/>
            </a:pPr>
            <a:endParaRPr lang="en-US"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en-US"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Skype</a:t>
            </a:r>
            <a:r>
              <a:rPr lang="en-US"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b="1" dirty="0" err="1">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kherson.legalaid</a:t>
            </a:r>
            <a:endParaRPr lang="en-US"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en-US"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r>
              <a:rPr lang="uk-UA"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Сторінка у </a:t>
            </a:r>
            <a:r>
              <a:rPr lang="en-US"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Facebook: </a:t>
            </a:r>
            <a:r>
              <a:rPr lang="en-US"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rPr>
              <a:t>https://www.facebook.com/kherson.legalaid</a:t>
            </a:r>
          </a:p>
          <a:p>
            <a:pPr defTabSz="914239" fontAlgn="auto">
              <a:spcBef>
                <a:spcPts val="0"/>
              </a:spcBef>
              <a:spcAft>
                <a:spcPts val="0"/>
              </a:spcAft>
              <a:defRPr/>
            </a:pPr>
            <a:endParaRPr lang="uk-UA" sz="16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r>
              <a:rPr lang="uk-UA" sz="16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ru-RU" sz="16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6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1057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4639</TotalTime>
  <Words>714</Words>
  <Application>Microsoft Office PowerPoint</Application>
  <PresentationFormat>Экран (4:3)</PresentationFormat>
  <Paragraphs>282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MaTeMat1K</dc:creator>
  <cp:lastModifiedBy>Пользователь Windows</cp:lastModifiedBy>
  <cp:revision>692</cp:revision>
  <cp:lastPrinted>2016-06-08T13:41:31Z</cp:lastPrinted>
  <dcterms:created xsi:type="dcterms:W3CDTF">2010-02-23T11:30:32Z</dcterms:created>
  <dcterms:modified xsi:type="dcterms:W3CDTF">2019-06-05T13:52:00Z</dcterms:modified>
</cp:coreProperties>
</file>